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Corsiva"/>
      <p:regular r:id="rId41"/>
      <p:bold r:id="rId42"/>
      <p:italic r:id="rId43"/>
      <p:boldItalic r:id="rId44"/>
    </p:embeddedFont>
    <p:embeddedFont>
      <p:font typeface="Roboto Slab"/>
      <p:regular r:id="rId45"/>
      <p:bold r:id="rId46"/>
    </p:embeddedFont>
    <p:embeddedFont>
      <p:font typeface="Roboto Thin"/>
      <p:regular r:id="rId47"/>
      <p:bold r:id="rId48"/>
      <p:italic r:id="rId49"/>
      <p:boldItalic r:id="rId50"/>
    </p:embeddedFont>
    <p:embeddedFont>
      <p:font typeface="Roboto"/>
      <p:regular r:id="rId51"/>
      <p:bold r:id="rId52"/>
      <p:italic r:id="rId53"/>
      <p:boldItalic r:id="rId54"/>
    </p:embeddedFont>
    <p:embeddedFont>
      <p:font typeface="Roboto Medium"/>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B6EC18-172F-42F6-A2ED-EE574ED1CBD4}">
  <a:tblStyle styleId="{D8B6EC18-172F-42F6-A2ED-EE574ED1CB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Corsiva-bold.fntdata"/><Relationship Id="rId41" Type="http://schemas.openxmlformats.org/officeDocument/2006/relationships/font" Target="fonts/Corsiva-regular.fntdata"/><Relationship Id="rId44" Type="http://schemas.openxmlformats.org/officeDocument/2006/relationships/font" Target="fonts/Corsiva-boldItalic.fntdata"/><Relationship Id="rId43" Type="http://schemas.openxmlformats.org/officeDocument/2006/relationships/font" Target="fonts/Corsiva-italic.fntdata"/><Relationship Id="rId46" Type="http://schemas.openxmlformats.org/officeDocument/2006/relationships/font" Target="fonts/RobotoSlab-bold.fntdata"/><Relationship Id="rId45"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Thin-bold.fntdata"/><Relationship Id="rId47" Type="http://schemas.openxmlformats.org/officeDocument/2006/relationships/font" Target="fonts/RobotoThin-regular.fntdata"/><Relationship Id="rId49" Type="http://schemas.openxmlformats.org/officeDocument/2006/relationships/font" Target="fonts/RobotoThin-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RobotoThin-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af38ee77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af38ee772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f38ee7726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f38ee7726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tabular data to see if the model is able to predict the labels correctly. Ran a linear model with dense feed forward network in pytorch.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the results.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5cb6c66d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a5cb6c66d7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f38ee7726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f38ee7726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00">
                <a:solidFill>
                  <a:srgbClr val="383536"/>
                </a:solidFill>
                <a:latin typeface="Calibri"/>
                <a:ea typeface="Calibri"/>
                <a:cs typeface="Calibri"/>
                <a:sym typeface="Calibri"/>
              </a:rPr>
              <a:t>Our dataset is comprised of few hundred rows which represent patients and few thousand columns representing all the proteins found in the bacteria inside all patients' gut. But each patient has only a small portion of these proteins. For example, if we have 3000 proteins in total, each patient approximately has 100 of these proteins. So, we have a dataset which has only a few 1s and many 0s. </a:t>
            </a:r>
            <a:r>
              <a:rPr lang="en"/>
              <a:t>We have a lot of protein data available and not all patients are having all the proteins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To reduce the dimensions, we did a tabular to text data conversion. We got this inspiration from this paper </a:t>
            </a:r>
            <a:r>
              <a:rPr b="1" lang="en">
                <a:solidFill>
                  <a:schemeClr val="dk1"/>
                </a:solidFill>
              </a:rPr>
              <a:t>continuous distributed representation of protein sequences</a:t>
            </a:r>
            <a:r>
              <a:rPr lang="en">
                <a:solidFill>
                  <a:schemeClr val="dk1"/>
                </a:solidFill>
              </a:rPr>
              <a:t>, to convert the tabular data into a text data and use NLP techniques on them for classification.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04800" lvl="0" marL="457200" rtl="0" algn="l">
              <a:lnSpc>
                <a:spcPct val="107000"/>
              </a:lnSpc>
              <a:spcBef>
                <a:spcPts val="0"/>
              </a:spcBef>
              <a:spcAft>
                <a:spcPts val="0"/>
              </a:spcAft>
              <a:buClr>
                <a:srgbClr val="383536"/>
              </a:buClr>
              <a:buSzPts val="1200"/>
              <a:buFont typeface="Calibri"/>
              <a:buChar char="-"/>
            </a:pPr>
            <a:r>
              <a:rPr lang="en" sz="1200">
                <a:solidFill>
                  <a:srgbClr val="383536"/>
                </a:solidFill>
                <a:latin typeface="Calibri"/>
                <a:ea typeface="Calibri"/>
                <a:cs typeface="Calibri"/>
                <a:sym typeface="Calibri"/>
              </a:rPr>
              <a:t>Unlike most NLP project, in this project we don’t work directly with text, instead we take a reverse engineering approach and turn a tabular dataset into a text file so it can be treated with NLP techniques.</a:t>
            </a:r>
            <a:endParaRPr sz="1200">
              <a:solidFill>
                <a:srgbClr val="383536"/>
              </a:solidFill>
              <a:latin typeface="Calibri"/>
              <a:ea typeface="Calibri"/>
              <a:cs typeface="Calibri"/>
              <a:sym typeface="Calibri"/>
            </a:endParaRPr>
          </a:p>
          <a:p>
            <a:pPr indent="0" lvl="0" marL="457200" rtl="0" algn="l">
              <a:lnSpc>
                <a:spcPct val="107000"/>
              </a:lnSpc>
              <a:spcBef>
                <a:spcPts val="0"/>
              </a:spcBef>
              <a:spcAft>
                <a:spcPts val="0"/>
              </a:spcAft>
              <a:buNone/>
            </a:pPr>
            <a:r>
              <a:t/>
            </a:r>
            <a:endParaRPr sz="1200">
              <a:solidFill>
                <a:srgbClr val="383536"/>
              </a:solidFill>
              <a:latin typeface="Calibri"/>
              <a:ea typeface="Calibri"/>
              <a:cs typeface="Calibri"/>
              <a:sym typeface="Calibri"/>
            </a:endParaRPr>
          </a:p>
          <a:p>
            <a:pPr indent="-304800" lvl="0" marL="457200" rtl="0" algn="l">
              <a:lnSpc>
                <a:spcPct val="107000"/>
              </a:lnSpc>
              <a:spcBef>
                <a:spcPts val="0"/>
              </a:spcBef>
              <a:spcAft>
                <a:spcPts val="0"/>
              </a:spcAft>
              <a:buClr>
                <a:srgbClr val="383536"/>
              </a:buClr>
              <a:buSzPts val="1200"/>
              <a:buFont typeface="Calibri"/>
              <a:buChar char="-"/>
            </a:pPr>
            <a:r>
              <a:rPr lang="en" sz="1200">
                <a:solidFill>
                  <a:srgbClr val="383536"/>
                </a:solidFill>
                <a:latin typeface="Calibri"/>
                <a:ea typeface="Calibri"/>
                <a:cs typeface="Calibri"/>
                <a:sym typeface="Calibri"/>
              </a:rPr>
              <a:t>And that’s where NLP comes to the picture.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f38ee7726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f38ee7726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is a bigram for top 20 proteins that commonly occur together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Proteins on their own have no meaning, but they become meaningful when they are in a sequence.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Through this plot we can see the relationship between the proteins and how they are connected.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f38ee7726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f38ee7726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this to see how well our model performs on a text data. We do tf-idf like all other conventional NLP problems.</a:t>
            </a:r>
            <a:endParaRPr sz="1450">
              <a:solidFill>
                <a:schemeClr val="dk1"/>
              </a:solidFill>
            </a:endParaRPr>
          </a:p>
          <a:p>
            <a:pPr indent="0" lvl="0" marL="457200" rtl="0" algn="l">
              <a:lnSpc>
                <a:spcPct val="115000"/>
              </a:lnSpc>
              <a:spcBef>
                <a:spcPts val="1200"/>
              </a:spcBef>
              <a:spcAft>
                <a:spcPts val="0"/>
              </a:spcAft>
              <a:buNone/>
            </a:pPr>
            <a:r>
              <a:t/>
            </a:r>
            <a:endParaRPr sz="1450">
              <a:solidFill>
                <a:schemeClr val="dk1"/>
              </a:solidFill>
            </a:endParaRPr>
          </a:p>
          <a:p>
            <a:pPr indent="-320675" lvl="0" marL="457200" rtl="0" algn="l">
              <a:lnSpc>
                <a:spcPct val="115000"/>
              </a:lnSpc>
              <a:spcBef>
                <a:spcPts val="1200"/>
              </a:spcBef>
              <a:spcAft>
                <a:spcPts val="0"/>
              </a:spcAft>
              <a:buClr>
                <a:schemeClr val="dk1"/>
              </a:buClr>
              <a:buSzPts val="1450"/>
              <a:buAutoNum type="arabicPeriod"/>
            </a:pPr>
            <a:r>
              <a:rPr lang="en" sz="1450">
                <a:solidFill>
                  <a:schemeClr val="dk1"/>
                </a:solidFill>
              </a:rPr>
              <a:t>Talk about converting all the proteins into bigrams etc and talk about word embedding (what happen if the proteins are similar in space?)</a:t>
            </a:r>
            <a:endParaRPr sz="1450">
              <a:solidFill>
                <a:schemeClr val="dk1"/>
              </a:solidFill>
            </a:endParaRPr>
          </a:p>
          <a:p>
            <a:pPr indent="-320675" lvl="0" marL="457200" rtl="0" algn="l">
              <a:lnSpc>
                <a:spcPct val="115000"/>
              </a:lnSpc>
              <a:spcBef>
                <a:spcPts val="0"/>
              </a:spcBef>
              <a:spcAft>
                <a:spcPts val="0"/>
              </a:spcAft>
              <a:buClr>
                <a:schemeClr val="dk1"/>
              </a:buClr>
              <a:buSzPts val="1450"/>
              <a:buAutoNum type="arabicPeriod"/>
            </a:pPr>
            <a:r>
              <a:rPr lang="en" sz="1450">
                <a:solidFill>
                  <a:schemeClr val="dk1"/>
                </a:solidFill>
              </a:rPr>
              <a:t>Explain if we have done anything out of the box in the models/programming(like building our own positive and negative samples) etc.</a:t>
            </a:r>
            <a:endParaRPr sz="1450">
              <a:solidFill>
                <a:schemeClr val="dk1"/>
              </a:solidFill>
            </a:endParaRPr>
          </a:p>
          <a:p>
            <a:pPr indent="-320675" lvl="0" marL="457200" rtl="0" algn="l">
              <a:lnSpc>
                <a:spcPct val="115000"/>
              </a:lnSpc>
              <a:spcBef>
                <a:spcPts val="0"/>
              </a:spcBef>
              <a:spcAft>
                <a:spcPts val="0"/>
              </a:spcAft>
              <a:buClr>
                <a:schemeClr val="dk1"/>
              </a:buClr>
              <a:buSzPts val="1450"/>
              <a:buAutoNum type="arabicPeriod"/>
            </a:pPr>
            <a:r>
              <a:rPr lang="en" sz="1450">
                <a:solidFill>
                  <a:schemeClr val="dk1"/>
                </a:solidFill>
              </a:rPr>
              <a:t>We ran an RNN assuming our proteins are in sequences, but we don’t have that info coz if the lab technitian doesn’t extract the protein properly, then it might give us a different result. So it depends on how the protein is extracted. We anyway went ahead with RNN.</a:t>
            </a:r>
            <a:endParaRPr sz="145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f38ee7726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f38ee7726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f38ee7726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f38ee7726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lang="en" sz="1500">
                <a:solidFill>
                  <a:srgbClr val="212121"/>
                </a:solidFill>
                <a:highlight>
                  <a:srgbClr val="FFFFFF"/>
                </a:highlight>
                <a:latin typeface="Roboto"/>
                <a:ea typeface="Roboto"/>
                <a:cs typeface="Roboto"/>
                <a:sym typeface="Roboto"/>
              </a:rPr>
              <a:t>We start by implementing Pro2Vec to create embedding weights for RNN model</a:t>
            </a:r>
            <a:endParaRPr sz="1500">
              <a:solidFill>
                <a:srgbClr val="212121"/>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rPr lang="en" sz="1500">
                <a:solidFill>
                  <a:srgbClr val="FF0000"/>
                </a:solidFill>
                <a:highlight>
                  <a:srgbClr val="FFFFFF"/>
                </a:highlight>
                <a:latin typeface="Roboto"/>
                <a:ea typeface="Roboto"/>
                <a:cs typeface="Roboto"/>
                <a:sym typeface="Roboto"/>
              </a:rPr>
              <a:t>Our pfams are actually a tuple of different Proteins (</a:t>
            </a:r>
            <a:r>
              <a:rPr lang="en" sz="1500">
                <a:solidFill>
                  <a:srgbClr val="FF0000"/>
                </a:solidFill>
                <a:highlight>
                  <a:srgbClr val="FFFFFF"/>
                </a:highlight>
                <a:latin typeface="Roboto"/>
                <a:ea typeface="Roboto"/>
                <a:cs typeface="Roboto"/>
                <a:sym typeface="Roboto"/>
              </a:rPr>
              <a:t>protein</a:t>
            </a:r>
            <a:r>
              <a:rPr lang="en" sz="1500">
                <a:solidFill>
                  <a:srgbClr val="FF0000"/>
                </a:solidFill>
                <a:highlight>
                  <a:srgbClr val="FFFFFF"/>
                </a:highlight>
                <a:latin typeface="Roboto"/>
                <a:ea typeface="Roboto"/>
                <a:cs typeface="Roboto"/>
                <a:sym typeface="Roboto"/>
              </a:rPr>
              <a:t> family of proteins that </a:t>
            </a:r>
            <a:r>
              <a:rPr lang="en" sz="1500">
                <a:solidFill>
                  <a:srgbClr val="FF0000"/>
                </a:solidFill>
                <a:highlight>
                  <a:srgbClr val="FFFFFF"/>
                </a:highlight>
                <a:latin typeface="Roboto"/>
                <a:ea typeface="Roboto"/>
                <a:cs typeface="Roboto"/>
                <a:sym typeface="Roboto"/>
              </a:rPr>
              <a:t>occurs</a:t>
            </a:r>
            <a:r>
              <a:rPr lang="en" sz="1500">
                <a:solidFill>
                  <a:srgbClr val="FF0000"/>
                </a:solidFill>
                <a:highlight>
                  <a:srgbClr val="FFFFFF"/>
                </a:highlight>
                <a:latin typeface="Roboto"/>
                <a:ea typeface="Roboto"/>
                <a:cs typeface="Roboto"/>
                <a:sym typeface="Roboto"/>
              </a:rPr>
              <a:t> together) like the approach that the paper took.</a:t>
            </a:r>
            <a:endParaRPr sz="1500">
              <a:solidFill>
                <a:srgbClr val="FF0000"/>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rPr b="1" lang="en" sz="1500">
                <a:solidFill>
                  <a:srgbClr val="0000FF"/>
                </a:solidFill>
                <a:highlight>
                  <a:srgbClr val="FFFFFF"/>
                </a:highlight>
                <a:latin typeface="Roboto"/>
                <a:ea typeface="Roboto"/>
                <a:cs typeface="Roboto"/>
                <a:sym typeface="Roboto"/>
              </a:rPr>
              <a:t>Protein2Vec mode</a:t>
            </a:r>
            <a:r>
              <a:rPr lang="en" sz="1500">
                <a:solidFill>
                  <a:srgbClr val="0000FF"/>
                </a:solidFill>
                <a:highlight>
                  <a:srgbClr val="FFFFFF"/>
                </a:highlight>
                <a:latin typeface="Roboto"/>
                <a:ea typeface="Roboto"/>
                <a:cs typeface="Roboto"/>
                <a:sym typeface="Roboto"/>
              </a:rPr>
              <a:t>l: trained with window size of 4 and early stopping with minimum percentage of of 0.5%. Inputs of context, target and 8 negative samples. </a:t>
            </a:r>
            <a:r>
              <a:rPr lang="en" sz="1500">
                <a:solidFill>
                  <a:srgbClr val="0000FF"/>
                </a:solidFill>
                <a:highlight>
                  <a:srgbClr val="FFFFFF"/>
                </a:highlight>
                <a:latin typeface="Roboto"/>
                <a:ea typeface="Roboto"/>
                <a:cs typeface="Roboto"/>
                <a:sym typeface="Roboto"/>
              </a:rPr>
              <a:t>Outputs</a:t>
            </a:r>
            <a:r>
              <a:rPr lang="en" sz="1500">
                <a:solidFill>
                  <a:srgbClr val="0000FF"/>
                </a:solidFill>
                <a:highlight>
                  <a:srgbClr val="FFFFFF"/>
                </a:highlight>
                <a:latin typeface="Roboto"/>
                <a:ea typeface="Roboto"/>
                <a:cs typeface="Roboto"/>
                <a:sym typeface="Roboto"/>
              </a:rPr>
              <a:t> are vectors of size 200. Trained with CrossEntropyLoss and Adam </a:t>
            </a:r>
            <a:r>
              <a:rPr lang="en" sz="1500">
                <a:solidFill>
                  <a:srgbClr val="0000FF"/>
                </a:solidFill>
                <a:highlight>
                  <a:srgbClr val="FFFFFF"/>
                </a:highlight>
                <a:latin typeface="Roboto"/>
                <a:ea typeface="Roboto"/>
                <a:cs typeface="Roboto"/>
                <a:sym typeface="Roboto"/>
              </a:rPr>
              <a:t>optimizer</a:t>
            </a:r>
            <a:r>
              <a:rPr lang="en" sz="1500">
                <a:solidFill>
                  <a:srgbClr val="0000FF"/>
                </a:solidFill>
                <a:highlight>
                  <a:srgbClr val="FFFFFF"/>
                </a:highlight>
                <a:latin typeface="Roboto"/>
                <a:ea typeface="Roboto"/>
                <a:cs typeface="Roboto"/>
                <a:sym typeface="Roboto"/>
              </a:rPr>
              <a:t> with </a:t>
            </a:r>
            <a:r>
              <a:rPr lang="en" sz="1500">
                <a:solidFill>
                  <a:srgbClr val="0000FF"/>
                </a:solidFill>
                <a:highlight>
                  <a:srgbClr val="FFFFFF"/>
                </a:highlight>
                <a:latin typeface="Roboto"/>
                <a:ea typeface="Roboto"/>
                <a:cs typeface="Roboto"/>
                <a:sym typeface="Roboto"/>
              </a:rPr>
              <a:t>learning</a:t>
            </a:r>
            <a:r>
              <a:rPr lang="en" sz="1500">
                <a:solidFill>
                  <a:srgbClr val="0000FF"/>
                </a:solidFill>
                <a:highlight>
                  <a:srgbClr val="FFFFFF"/>
                </a:highlight>
                <a:latin typeface="Roboto"/>
                <a:ea typeface="Roboto"/>
                <a:cs typeface="Roboto"/>
                <a:sym typeface="Roboto"/>
              </a:rPr>
              <a:t> rate of 0.001</a:t>
            </a:r>
            <a:endParaRPr sz="1500">
              <a:solidFill>
                <a:srgbClr val="0000FF"/>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t/>
            </a:r>
            <a:endParaRPr sz="1500">
              <a:solidFill>
                <a:srgbClr val="212121"/>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rPr lang="en" sz="1200">
                <a:solidFill>
                  <a:srgbClr val="24292E"/>
                </a:solidFill>
                <a:highlight>
                  <a:srgbClr val="FFFFFF"/>
                </a:highlight>
              </a:rPr>
              <a:t>These embeddings run an RNN over all proteins in a pfam and use the final state of the RNN as embedding for the whole document. </a:t>
            </a:r>
            <a:endParaRPr sz="1200">
              <a:solidFill>
                <a:srgbClr val="24292E"/>
              </a:solidFill>
              <a:highlight>
                <a:srgbClr val="FFFFFF"/>
              </a:highlight>
            </a:endParaRPr>
          </a:p>
          <a:p>
            <a:pPr indent="0" lvl="0" marL="0" rtl="0" algn="l">
              <a:lnSpc>
                <a:spcPct val="115000"/>
              </a:lnSpc>
              <a:spcBef>
                <a:spcPts val="700"/>
              </a:spcBef>
              <a:spcAft>
                <a:spcPts val="0"/>
              </a:spcAft>
              <a:buNone/>
            </a:pPr>
            <a:r>
              <a:rPr lang="en" sz="1200">
                <a:solidFill>
                  <a:srgbClr val="24292E"/>
                </a:solidFill>
                <a:highlight>
                  <a:srgbClr val="FFFFFF"/>
                </a:highlight>
              </a:rPr>
              <a:t>This will output a single embedding for the complete sentence. The embedding dimensionality depends on the number of hidden states you are using and whether the RNN is bidirectional or not.</a:t>
            </a:r>
            <a:endParaRPr sz="1200">
              <a:solidFill>
                <a:srgbClr val="24292E"/>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When working with text, the first thing you must do is come up with a strategy to convert strings to numbers (or to "vectorize" the text) before feeding it to the model. </a:t>
            </a:r>
            <a:endParaRPr sz="1500">
              <a:solidFill>
                <a:srgbClr val="212121"/>
              </a:solidFill>
              <a:highlight>
                <a:srgbClr val="FFFFFF"/>
              </a:highlight>
              <a:latin typeface="Roboto"/>
              <a:ea typeface="Roboto"/>
              <a:cs typeface="Roboto"/>
              <a:sym typeface="Roboto"/>
            </a:endParaRPr>
          </a:p>
          <a:p>
            <a:pPr indent="0" lvl="0" marL="0" rtl="0" algn="l">
              <a:spcBef>
                <a:spcPts val="7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f629d016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f629d016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lang="en" sz="1500">
                <a:solidFill>
                  <a:srgbClr val="212121"/>
                </a:solidFill>
                <a:highlight>
                  <a:srgbClr val="FFFFFF"/>
                </a:highlight>
                <a:latin typeface="Roboto"/>
                <a:ea typeface="Roboto"/>
                <a:cs typeface="Roboto"/>
                <a:sym typeface="Roboto"/>
              </a:rPr>
              <a:t>We start by implementing Pro2Vec to create embedding weights for RNN model</a:t>
            </a:r>
            <a:endParaRPr sz="1500">
              <a:solidFill>
                <a:srgbClr val="212121"/>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t/>
            </a:r>
            <a:endParaRPr sz="1500">
              <a:solidFill>
                <a:srgbClr val="212121"/>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rPr lang="en" sz="1200">
                <a:solidFill>
                  <a:srgbClr val="24292E"/>
                </a:solidFill>
                <a:highlight>
                  <a:srgbClr val="FFFFFF"/>
                </a:highlight>
              </a:rPr>
              <a:t>These embeddings run an RNN over all proteins in a pfam and use the final state of the RNN as embedding for the whole document. </a:t>
            </a:r>
            <a:endParaRPr sz="1200">
              <a:solidFill>
                <a:srgbClr val="24292E"/>
              </a:solidFill>
              <a:highlight>
                <a:srgbClr val="FFFFFF"/>
              </a:highlight>
            </a:endParaRPr>
          </a:p>
          <a:p>
            <a:pPr indent="0" lvl="0" marL="0" rtl="0" algn="l">
              <a:lnSpc>
                <a:spcPct val="115000"/>
              </a:lnSpc>
              <a:spcBef>
                <a:spcPts val="700"/>
              </a:spcBef>
              <a:spcAft>
                <a:spcPts val="0"/>
              </a:spcAft>
              <a:buNone/>
            </a:pPr>
            <a:r>
              <a:rPr lang="en" sz="1200">
                <a:solidFill>
                  <a:srgbClr val="24292E"/>
                </a:solidFill>
                <a:highlight>
                  <a:srgbClr val="FFFFFF"/>
                </a:highlight>
              </a:rPr>
              <a:t>This will output a single embedding for the complete sentence. The embedding dimensionality depends on the number of hidden states you are using and whether the RNN is bidirectional or not.</a:t>
            </a:r>
            <a:endParaRPr sz="1200">
              <a:solidFill>
                <a:srgbClr val="24292E"/>
              </a:solidFill>
              <a:highlight>
                <a:srgbClr val="FFFFFF"/>
              </a:highlight>
            </a:endParaRPr>
          </a:p>
          <a:p>
            <a:pPr indent="0" lvl="0" marL="0" rtl="0" algn="l">
              <a:lnSpc>
                <a:spcPct val="115000"/>
              </a:lnSpc>
              <a:spcBef>
                <a:spcPts val="7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When working with text, the first thing you must do is come up with a strategy to convert strings to numbers (or to "vectorize" the text) before feeding it to the model. </a:t>
            </a:r>
            <a:endParaRPr sz="1500">
              <a:solidFill>
                <a:srgbClr val="212121"/>
              </a:solidFill>
              <a:highlight>
                <a:srgbClr val="FFFFFF"/>
              </a:highlight>
              <a:latin typeface="Roboto"/>
              <a:ea typeface="Roboto"/>
              <a:cs typeface="Roboto"/>
              <a:sym typeface="Roboto"/>
            </a:endParaRPr>
          </a:p>
          <a:p>
            <a:pPr indent="0" lvl="0" marL="0" rtl="0" algn="l">
              <a:spcBef>
                <a:spcPts val="7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f629d01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f629d01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f38ee7726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f38ee7726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Converting all the proteins into a skip gram, bigrams and you have word embedding (if </a:t>
            </a:r>
            <a:r>
              <a:rPr lang="en"/>
              <a:t>proteins</a:t>
            </a:r>
            <a:r>
              <a:rPr lang="en"/>
              <a:t> are similar then..)</a:t>
            </a:r>
            <a:endParaRPr/>
          </a:p>
          <a:p>
            <a:pPr indent="-298450" lvl="0" marL="457200" rtl="0" algn="l">
              <a:spcBef>
                <a:spcPts val="0"/>
              </a:spcBef>
              <a:spcAft>
                <a:spcPts val="0"/>
              </a:spcAft>
              <a:buSzPts val="1100"/>
              <a:buChar char="-"/>
            </a:pPr>
            <a:r>
              <a:rPr lang="en"/>
              <a:t>Created some positive and negative </a:t>
            </a:r>
            <a:r>
              <a:rPr lang="en"/>
              <a:t>samples</a:t>
            </a:r>
            <a:r>
              <a:rPr lang="en"/>
              <a:t>.</a:t>
            </a:r>
            <a:endParaRPr/>
          </a:p>
          <a:p>
            <a:pPr indent="-298450" lvl="0" marL="457200" rtl="0" algn="l">
              <a:spcBef>
                <a:spcPts val="0"/>
              </a:spcBef>
              <a:spcAft>
                <a:spcPts val="0"/>
              </a:spcAft>
              <a:buSzPts val="1100"/>
              <a:buChar char="-"/>
            </a:pPr>
            <a:r>
              <a:rPr lang="en"/>
              <a:t>We ran an RNN model on the pretrained embedded weights assuming our proteins are in sequence. But, </a:t>
            </a:r>
            <a:r>
              <a:rPr lang="en">
                <a:solidFill>
                  <a:schemeClr val="dk1"/>
                </a:solidFill>
              </a:rPr>
              <a:t>w</a:t>
            </a:r>
            <a:r>
              <a:rPr lang="en">
                <a:solidFill>
                  <a:schemeClr val="dk1"/>
                </a:solidFill>
              </a:rPr>
              <a:t>e don’t know if the proteins are sequential. So, if the lab technician is not extracting the proteins properly, we might have different results.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 </a:t>
            </a:r>
            <a:r>
              <a:rPr lang="en">
                <a:solidFill>
                  <a:schemeClr val="dk1"/>
                </a:solidFill>
              </a:rPr>
              <a:t>Explain if anything outstanding in the code used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f38ee772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af38ee7726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f38ee7726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f38ee7726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highlight>
                  <a:srgbClr val="FFFFFF"/>
                </a:highlight>
              </a:rPr>
              <a:t>Yoon Kim, 2014 </a:t>
            </a:r>
            <a:endParaRPr sz="950">
              <a:solidFill>
                <a:schemeClr val="dk1"/>
              </a:solidFill>
              <a:highlight>
                <a:srgbClr val="FFFFFF"/>
              </a:highlight>
            </a:endParaRPr>
          </a:p>
          <a:p>
            <a:pPr indent="0" lvl="0" marL="0" rtl="0" algn="l">
              <a:spcBef>
                <a:spcPts val="0"/>
              </a:spcBef>
              <a:spcAft>
                <a:spcPts val="0"/>
              </a:spcAft>
              <a:buNone/>
            </a:pPr>
            <a:r>
              <a:rPr lang="en" sz="950">
                <a:solidFill>
                  <a:schemeClr val="dk1"/>
                </a:solidFill>
                <a:highlight>
                  <a:srgbClr val="FFFFFF"/>
                </a:highlight>
              </a:rPr>
              <a:t>Detect</a:t>
            </a:r>
            <a:r>
              <a:rPr lang="en" sz="950">
                <a:solidFill>
                  <a:schemeClr val="dk1"/>
                </a:solidFill>
                <a:highlight>
                  <a:srgbClr val="FFFFFF"/>
                </a:highlight>
              </a:rPr>
              <a:t> patterns in different places of an image not related to each other</a:t>
            </a:r>
            <a:endParaRPr sz="950">
              <a:solidFill>
                <a:schemeClr val="dk1"/>
              </a:solidFill>
              <a:highlight>
                <a:srgbClr val="FFFFFF"/>
              </a:highlight>
            </a:endParaRPr>
          </a:p>
          <a:p>
            <a:pPr indent="0" lvl="0" marL="0" rtl="0" algn="l">
              <a:spcBef>
                <a:spcPts val="0"/>
              </a:spcBef>
              <a:spcAft>
                <a:spcPts val="0"/>
              </a:spcAft>
              <a:buNone/>
            </a:pPr>
            <a:r>
              <a:rPr lang="en" sz="950">
                <a:solidFill>
                  <a:schemeClr val="dk1"/>
                </a:solidFill>
                <a:highlight>
                  <a:srgbClr val="FFFFFF"/>
                </a:highlight>
              </a:rPr>
              <a:t>CNN filters like </a:t>
            </a:r>
            <a:r>
              <a:rPr b="1" lang="en" sz="950">
                <a:solidFill>
                  <a:schemeClr val="dk1"/>
                </a:solidFill>
                <a:highlight>
                  <a:srgbClr val="FFFFFF"/>
                </a:highlight>
              </a:rPr>
              <a:t>Sobel and Laplacian</a:t>
            </a:r>
            <a:endParaRPr b="1" sz="950">
              <a:solidFill>
                <a:schemeClr val="dk1"/>
              </a:solidFill>
              <a:highlight>
                <a:srgbClr val="FFFFFF"/>
              </a:highlight>
            </a:endParaRPr>
          </a:p>
          <a:p>
            <a:pPr indent="0" lvl="0" marL="0" rtl="0" algn="l">
              <a:spcBef>
                <a:spcPts val="0"/>
              </a:spcBef>
              <a:spcAft>
                <a:spcPts val="0"/>
              </a:spcAft>
              <a:buNone/>
            </a:pPr>
            <a:r>
              <a:t/>
            </a:r>
            <a:endParaRPr b="1" sz="950">
              <a:solidFill>
                <a:schemeClr val="dk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f38ee7726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f38ee7726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Input  = [ batch_size, channels, width, height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here: [ batch_size, 1, sent_length=121, embedding_size=200 ]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f38ee7726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f38ee7726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tokenized the pfams using texthero, to get a list of separate proteins</a:t>
            </a:r>
            <a:endParaRPr/>
          </a:p>
          <a:p>
            <a:pPr indent="-298450" lvl="0" marL="457200" rtl="0" algn="l">
              <a:spcBef>
                <a:spcPts val="0"/>
              </a:spcBef>
              <a:spcAft>
                <a:spcPts val="0"/>
              </a:spcAft>
              <a:buSzPts val="1100"/>
              <a:buChar char="-"/>
            </a:pPr>
            <a:r>
              <a:rPr lang="en"/>
              <a:t>To train the protein vectors we use Prot2vec using gensim because our model did not show good results when </a:t>
            </a:r>
            <a:r>
              <a:rPr lang="en">
                <a:solidFill>
                  <a:schemeClr val="dk1"/>
                </a:solidFill>
              </a:rPr>
              <a:t>only Pro2Vec was used.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f38ee7726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f38ee7726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666666"/>
                </a:solidFill>
                <a:latin typeface="Calibri"/>
                <a:ea typeface="Calibri"/>
                <a:cs typeface="Calibri"/>
                <a:sym typeface="Calibri"/>
              </a:rPr>
              <a:t>Since, we didn’t get good output from the other models, we try to input the data in a pretrained model.</a:t>
            </a:r>
            <a:endParaRPr sz="16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666666"/>
              </a:buClr>
              <a:buSzPts val="1500"/>
              <a:buFont typeface="Calibri"/>
              <a:buChar char="●"/>
            </a:pPr>
            <a:r>
              <a:rPr b="1" lang="en" sz="1500">
                <a:solidFill>
                  <a:srgbClr val="666666"/>
                </a:solidFill>
                <a:latin typeface="Calibri"/>
                <a:ea typeface="Calibri"/>
                <a:cs typeface="Calibri"/>
                <a:sym typeface="Calibri"/>
              </a:rPr>
              <a:t>It is an </a:t>
            </a:r>
            <a:r>
              <a:rPr b="1" lang="en" sz="1500">
                <a:solidFill>
                  <a:srgbClr val="666666"/>
                </a:solidFill>
                <a:latin typeface="Calibri"/>
                <a:ea typeface="Calibri"/>
                <a:cs typeface="Calibri"/>
                <a:sym typeface="Calibri"/>
              </a:rPr>
              <a:t>Open source AutoML library</a:t>
            </a:r>
            <a:endParaRPr b="1" sz="1500">
              <a:solidFill>
                <a:srgbClr val="666666"/>
              </a:solidFill>
              <a:latin typeface="Calibri"/>
              <a:ea typeface="Calibri"/>
              <a:cs typeface="Calibri"/>
              <a:sym typeface="Calibri"/>
            </a:endParaRPr>
          </a:p>
          <a:p>
            <a:pPr indent="-323850" lvl="0" marL="457200" rtl="0" algn="l">
              <a:spcBef>
                <a:spcPts val="0"/>
              </a:spcBef>
              <a:spcAft>
                <a:spcPts val="0"/>
              </a:spcAft>
              <a:buClr>
                <a:srgbClr val="666666"/>
              </a:buClr>
              <a:buSzPts val="1500"/>
              <a:buFont typeface="Calibri"/>
              <a:buChar char="●"/>
            </a:pPr>
            <a:r>
              <a:rPr b="1" lang="en" sz="1500">
                <a:solidFill>
                  <a:srgbClr val="666666"/>
                </a:solidFill>
                <a:latin typeface="Calibri"/>
                <a:ea typeface="Calibri"/>
                <a:cs typeface="Calibri"/>
                <a:sym typeface="Calibri"/>
              </a:rPr>
              <a:t>Automates DL and ML for real world application containing Image, Text and Tabular data</a:t>
            </a:r>
            <a:endParaRPr b="1" sz="1500">
              <a:solidFill>
                <a:srgbClr val="666666"/>
              </a:solidFill>
              <a:latin typeface="Calibri"/>
              <a:ea typeface="Calibri"/>
              <a:cs typeface="Calibri"/>
              <a:sym typeface="Calibri"/>
            </a:endParaRPr>
          </a:p>
          <a:p>
            <a:pPr indent="-323850" lvl="0" marL="457200" rtl="0" algn="l">
              <a:spcBef>
                <a:spcPts val="0"/>
              </a:spcBef>
              <a:spcAft>
                <a:spcPts val="0"/>
              </a:spcAft>
              <a:buClr>
                <a:srgbClr val="666666"/>
              </a:buClr>
              <a:buSzPts val="1500"/>
              <a:buFont typeface="Calibri"/>
              <a:buChar char="●"/>
            </a:pPr>
            <a:r>
              <a:rPr b="1" lang="en" sz="1500">
                <a:solidFill>
                  <a:srgbClr val="666666"/>
                </a:solidFill>
                <a:latin typeface="Calibri"/>
                <a:ea typeface="Calibri"/>
                <a:cs typeface="Calibri"/>
                <a:sym typeface="Calibri"/>
              </a:rPr>
              <a:t>For this project, we used it on the text data</a:t>
            </a:r>
            <a:endParaRPr b="1" sz="1500">
              <a:solidFill>
                <a:srgbClr val="666666"/>
              </a:solidFill>
              <a:latin typeface="Calibri"/>
              <a:ea typeface="Calibri"/>
              <a:cs typeface="Calibri"/>
              <a:sym typeface="Calibri"/>
            </a:endParaRPr>
          </a:p>
          <a:p>
            <a:pPr indent="-323850" lvl="0" marL="457200" rtl="0" algn="l">
              <a:spcBef>
                <a:spcPts val="0"/>
              </a:spcBef>
              <a:spcAft>
                <a:spcPts val="0"/>
              </a:spcAft>
              <a:buClr>
                <a:srgbClr val="666666"/>
              </a:buClr>
              <a:buSzPts val="1500"/>
              <a:buFont typeface="Calibri"/>
              <a:buChar char="●"/>
            </a:pPr>
            <a:r>
              <a:rPr b="1" lang="en" sz="1500">
                <a:solidFill>
                  <a:srgbClr val="666666"/>
                </a:solidFill>
                <a:latin typeface="Calibri"/>
                <a:ea typeface="Calibri"/>
                <a:cs typeface="Calibri"/>
                <a:sym typeface="Calibri"/>
              </a:rPr>
              <a:t>AutoGluon is like a blackbox. It runs on pretrained models and finds the strongest ML methods within its allotted run-time.</a:t>
            </a:r>
            <a:endParaRPr b="1" sz="1500">
              <a:solidFill>
                <a:srgbClr val="666666"/>
              </a:solidFill>
              <a:latin typeface="Calibri"/>
              <a:ea typeface="Calibri"/>
              <a:cs typeface="Calibri"/>
              <a:sym typeface="Calibri"/>
            </a:endParaRPr>
          </a:p>
          <a:p>
            <a:pPr indent="-323850" lvl="0" marL="457200" rtl="0" algn="l">
              <a:spcBef>
                <a:spcPts val="0"/>
              </a:spcBef>
              <a:spcAft>
                <a:spcPts val="0"/>
              </a:spcAft>
              <a:buClr>
                <a:srgbClr val="666666"/>
              </a:buClr>
              <a:buSzPts val="1500"/>
              <a:buFont typeface="Calibri"/>
              <a:buChar char="●"/>
            </a:pPr>
            <a:r>
              <a:rPr b="1" lang="en" sz="1500">
                <a:solidFill>
                  <a:srgbClr val="666666"/>
                </a:solidFill>
                <a:latin typeface="Calibri"/>
                <a:ea typeface="Calibri"/>
                <a:cs typeface="Calibri"/>
                <a:sym typeface="Calibri"/>
              </a:rPr>
              <a:t>In our case, we decided to go ahead with Xgboost and use SHAP to identify the important proteins.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f38ee7726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f38ee7726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5cb6c66d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a5cb6c66d7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f6b7351d0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f6b7351d0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shap?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SHAP is a united approach to explaining the output of any machine learning model. Three benefits are:</a:t>
            </a:r>
            <a:endParaRPr/>
          </a:p>
          <a:p>
            <a:pPr indent="-298450" lvl="0" marL="457200" rtl="0" algn="l">
              <a:spcBef>
                <a:spcPts val="0"/>
              </a:spcBef>
              <a:spcAft>
                <a:spcPts val="0"/>
              </a:spcAft>
              <a:buSzPts val="1100"/>
              <a:buAutoNum type="arabicPeriod"/>
            </a:pPr>
            <a:r>
              <a:rPr lang="en"/>
              <a:t>It is like the variable importance plot but it is able to show the positive or negative SHAP Values for each protein.</a:t>
            </a:r>
            <a:endParaRPr/>
          </a:p>
          <a:p>
            <a:pPr indent="-298450" lvl="0" marL="457200" rtl="0" algn="l">
              <a:spcBef>
                <a:spcPts val="0"/>
              </a:spcBef>
              <a:spcAft>
                <a:spcPts val="0"/>
              </a:spcAft>
              <a:buSzPts val="1100"/>
              <a:buAutoNum type="arabicPeriod"/>
            </a:pPr>
            <a:r>
              <a:rPr lang="en"/>
              <a:t>Each observation gets its own set of SHAP values</a:t>
            </a:r>
            <a:endParaRPr/>
          </a:p>
          <a:p>
            <a:pPr indent="-298450" lvl="0" marL="457200" rtl="0" algn="l">
              <a:spcBef>
                <a:spcPts val="0"/>
              </a:spcBef>
              <a:spcAft>
                <a:spcPts val="0"/>
              </a:spcAft>
              <a:buSzPts val="1100"/>
              <a:buAutoNum type="arabicPeriod"/>
            </a:pPr>
            <a:r>
              <a:rPr lang="en"/>
              <a:t>SHAP values can be calculated for any tree-based model. In this case we have used Xgboost.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 we do that?</a:t>
            </a:r>
            <a:endParaRPr/>
          </a:p>
          <a:p>
            <a:pPr indent="0" lvl="0" marL="0" rtl="0" algn="l">
              <a:spcBef>
                <a:spcPts val="0"/>
              </a:spcBef>
              <a:spcAft>
                <a:spcPts val="0"/>
              </a:spcAft>
              <a:buNone/>
            </a:pPr>
            <a:r>
              <a:rPr lang="en"/>
              <a:t>As we discussed in the previous slides, we do that to identify the most important proteins which could help us differentiate between responders and non-responders.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f38ee7726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af38ee7726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shap?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SHAP is a united approach to explaining the output of any machine learning model. </a:t>
            </a:r>
            <a:r>
              <a:rPr lang="en"/>
              <a:t>Three benefits are:</a:t>
            </a:r>
            <a:endParaRPr/>
          </a:p>
          <a:p>
            <a:pPr indent="-298450" lvl="0" marL="457200" rtl="0" algn="l">
              <a:spcBef>
                <a:spcPts val="0"/>
              </a:spcBef>
              <a:spcAft>
                <a:spcPts val="0"/>
              </a:spcAft>
              <a:buSzPts val="1100"/>
              <a:buAutoNum type="arabicPeriod"/>
            </a:pPr>
            <a:r>
              <a:rPr lang="en"/>
              <a:t>It is like the variable importance plot but it is able to show the positive or negative SHAP Values for each protein.</a:t>
            </a:r>
            <a:endParaRPr/>
          </a:p>
          <a:p>
            <a:pPr indent="-298450" lvl="0" marL="457200" rtl="0" algn="l">
              <a:spcBef>
                <a:spcPts val="0"/>
              </a:spcBef>
              <a:spcAft>
                <a:spcPts val="0"/>
              </a:spcAft>
              <a:buSzPts val="1100"/>
              <a:buAutoNum type="arabicPeriod"/>
            </a:pPr>
            <a:r>
              <a:rPr lang="en"/>
              <a:t>Each observation gets its own set of SHAP values</a:t>
            </a:r>
            <a:endParaRPr/>
          </a:p>
          <a:p>
            <a:pPr indent="-298450" lvl="0" marL="457200" rtl="0" algn="l">
              <a:spcBef>
                <a:spcPts val="0"/>
              </a:spcBef>
              <a:spcAft>
                <a:spcPts val="0"/>
              </a:spcAft>
              <a:buSzPts val="1100"/>
              <a:buAutoNum type="arabicPeriod"/>
            </a:pPr>
            <a:r>
              <a:rPr lang="en"/>
              <a:t>SHAP values can be calculated for any tree-based model. In this case we have used Xgboost.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 we do that?</a:t>
            </a:r>
            <a:endParaRPr/>
          </a:p>
          <a:p>
            <a:pPr indent="0" lvl="0" marL="0" rtl="0" algn="l">
              <a:spcBef>
                <a:spcPts val="0"/>
              </a:spcBef>
              <a:spcAft>
                <a:spcPts val="0"/>
              </a:spcAft>
              <a:buNone/>
            </a:pPr>
            <a:r>
              <a:rPr lang="en"/>
              <a:t>As we discussed in the previous slides, we do that to identify the most </a:t>
            </a:r>
            <a:r>
              <a:rPr lang="en"/>
              <a:t>important proteins which could help us differentiate between responders and non-responders. </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f38ee7726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f38ee7726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Topic modeling is a frequently used text-mining tool for discovery of hidden semantic structures in a text body. Intuitively, given that a document is about a particular topic, one would expect particular words to appear in the document more or less frequently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f38ee7726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f38ee7726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Captum is a model interpretability and understanding library for PyTorch.</a:t>
            </a:r>
            <a:endParaRPr sz="1200">
              <a:solidFill>
                <a:srgbClr val="24292E"/>
              </a:solidFill>
              <a:highlight>
                <a:srgbClr val="FFFFFF"/>
              </a:highlight>
            </a:endParaRPr>
          </a:p>
          <a:p>
            <a:pPr indent="0" lvl="0" marL="0" rtl="0" algn="l">
              <a:spcBef>
                <a:spcPts val="0"/>
              </a:spcBef>
              <a:spcAft>
                <a:spcPts val="0"/>
              </a:spcAft>
              <a:buNone/>
            </a:pPr>
            <a:r>
              <a:rPr lang="en" sz="1200">
                <a:solidFill>
                  <a:srgbClr val="24292E"/>
                </a:solidFill>
                <a:highlight>
                  <a:srgbClr val="FFFFFF"/>
                </a:highlight>
              </a:rPr>
              <a:t>Uses Integrated Gradient method to perform the feature attributions</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lang="en" sz="1200">
                <a:solidFill>
                  <a:srgbClr val="24292E"/>
                </a:solidFill>
                <a:highlight>
                  <a:srgbClr val="FFFFFF"/>
                </a:highlight>
              </a:rPr>
              <a:t>Captum provides state-of-the-art algorithms, to provide us with an easy way to understand which proteins are contributing to a model’s output.</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lang="en" sz="1200">
                <a:solidFill>
                  <a:srgbClr val="24292E"/>
                </a:solidFill>
                <a:highlight>
                  <a:srgbClr val="FFFFFF"/>
                </a:highlight>
              </a:rPr>
              <a:t>The output that we get from these 3 models can be sent back to the lab, which they can use to distinguish between responders and non responders.</a:t>
            </a:r>
            <a:endParaRPr sz="1200">
              <a:solidFill>
                <a:srgbClr val="24292E"/>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f6b7351d0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f6b7351d0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f38ee7726_0_1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af38ee7726_0_1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f38ee7726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f38ee7726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f38ee7726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f38ee7726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f38ee7726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af38ee7726_0_1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5cb6c66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a5cb6c66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f38ee7726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f38ee7726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Data is specially for company</a:t>
            </a:r>
            <a:endParaRPr/>
          </a:p>
          <a:p>
            <a:pPr indent="-298450" lvl="0" marL="457200" rtl="0" algn="l">
              <a:spcBef>
                <a:spcPts val="0"/>
              </a:spcBef>
              <a:spcAft>
                <a:spcPts val="0"/>
              </a:spcAft>
              <a:buSzPts val="1100"/>
              <a:buChar char="-"/>
            </a:pPr>
            <a:r>
              <a:rPr lang="en"/>
              <a:t>They have a contract with the hospital and patients. For gut cancer, they check the poop sample at the hospital and they extract the BGC (BGC -- organized group of genes involved in production of metebolitis) out of the poop sample at the lab. </a:t>
            </a:r>
            <a:endParaRPr/>
          </a:p>
          <a:p>
            <a:pPr indent="-298450" lvl="0" marL="457200" rtl="0" algn="l">
              <a:spcBef>
                <a:spcPts val="0"/>
              </a:spcBef>
              <a:spcAft>
                <a:spcPts val="0"/>
              </a:spcAft>
              <a:buSzPts val="1100"/>
              <a:buChar char="-"/>
            </a:pPr>
            <a:r>
              <a:rPr lang="en"/>
              <a:t>BGC is like the blue print for the protein. </a:t>
            </a:r>
            <a:endParaRPr/>
          </a:p>
          <a:p>
            <a:pPr indent="-298450" lvl="0" marL="457200" rtl="0" algn="l">
              <a:spcBef>
                <a:spcPts val="0"/>
              </a:spcBef>
              <a:spcAft>
                <a:spcPts val="0"/>
              </a:spcAft>
              <a:buSzPts val="1100"/>
              <a:buChar char="-"/>
            </a:pPr>
            <a:r>
              <a:rPr lang="en"/>
              <a:t>BGC is divided into pfams (protein families), these phams are the features of our data. </a:t>
            </a:r>
            <a:endParaRPr/>
          </a:p>
          <a:p>
            <a:pPr indent="-298450" lvl="0" marL="457200" rtl="0" algn="l">
              <a:spcBef>
                <a:spcPts val="0"/>
              </a:spcBef>
              <a:spcAft>
                <a:spcPts val="0"/>
              </a:spcAft>
              <a:buSzPts val="1100"/>
              <a:buChar char="-"/>
            </a:pPr>
            <a:r>
              <a:rPr lang="en"/>
              <a:t>What matters at the end is what BGC is created by the phams. If we get a list of pfams, we can re create the list of BGC. And those patients that have the BGC’s are responders to the drugs.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f38ee772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f38ee772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rgbClr val="383536"/>
                </a:solidFill>
              </a:rPr>
              <a:t>Research shows that only 30% of the patients in stage 3 or 4 of gut cancer respond to current drugs and there are certain proteins responsible for these patients being responsive. So, </a:t>
            </a:r>
            <a:r>
              <a:rPr lang="en" sz="1400">
                <a:solidFill>
                  <a:schemeClr val="dk1"/>
                </a:solidFill>
              </a:rPr>
              <a:t>our Goal is to find the reason behind this low response rate and identify the important proteins.</a:t>
            </a:r>
            <a:endParaRPr sz="1600">
              <a:solidFill>
                <a:schemeClr val="dk1"/>
              </a:solidFill>
            </a:endParaRPr>
          </a:p>
          <a:p>
            <a:pPr indent="0" lvl="0" marL="0" rtl="0" algn="l">
              <a:lnSpc>
                <a:spcPct val="115000"/>
              </a:lnSpc>
              <a:spcBef>
                <a:spcPts val="1200"/>
              </a:spcBef>
              <a:spcAft>
                <a:spcPts val="0"/>
              </a:spcAft>
              <a:buNone/>
            </a:pPr>
            <a:r>
              <a:t/>
            </a:r>
            <a:endParaRPr sz="1400">
              <a:solidFill>
                <a:srgbClr val="383536"/>
              </a:solidFill>
            </a:endParaRPr>
          </a:p>
          <a:p>
            <a:pPr indent="0" lvl="0" marL="0" rtl="0" algn="l">
              <a:lnSpc>
                <a:spcPct val="115000"/>
              </a:lnSpc>
              <a:spcBef>
                <a:spcPts val="1200"/>
              </a:spcBef>
              <a:spcAft>
                <a:spcPts val="0"/>
              </a:spcAft>
              <a:buClr>
                <a:srgbClr val="383536"/>
              </a:buClr>
              <a:buSzPts val="1100"/>
              <a:buFont typeface="Arial"/>
              <a:buNone/>
            </a:pPr>
            <a:r>
              <a:t/>
            </a:r>
            <a:endParaRPr sz="1400">
              <a:solidFill>
                <a:srgbClr val="383536"/>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f38ee7726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f38ee7726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red dots represent protein samples of non responders and blue ones indicate protein samples of responders.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see clusters of proteins together indicating that those proteins often occur together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f6b7351d0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f6b7351d0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f38ee772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f38ee772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Tabular dataset indicating the sequence of proteins as 1s, if present and 0s, otherwise.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7000"/>
              </a:lnSpc>
              <a:spcBef>
                <a:spcPts val="0"/>
              </a:spcBef>
              <a:spcAft>
                <a:spcPts val="0"/>
              </a:spcAft>
              <a:buClr>
                <a:srgbClr val="383536"/>
              </a:buClr>
              <a:buSzPts val="1100"/>
              <a:buFont typeface="Arial"/>
              <a:buNone/>
            </a:pPr>
            <a:r>
              <a:rPr lang="en" sz="1200">
                <a:solidFill>
                  <a:srgbClr val="383536"/>
                </a:solidFill>
                <a:latin typeface="Calibri"/>
                <a:ea typeface="Calibri"/>
                <a:cs typeface="Calibri"/>
                <a:sym typeface="Calibri"/>
              </a:rPr>
              <a:t>The dataset is comprised of few hundred rows which represent patients and few thousand columns representing all the proteins found in the bacteria inside all patients' gut. But each patient has only a small portion of these proteins. For example, if we have 3000 proteins in total, each patient approximately has 100 of these proteins. So, we have a dataset which has only a few 1s and many 0s.</a:t>
            </a:r>
            <a:endParaRPr sz="1200">
              <a:solidFill>
                <a:srgbClr val="383536"/>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f38ee7726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f38ee7726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Uniform Manifold Approximation and Projection</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UMAP is a nonlinear dimensionality reduction method, it is very effective for visualizing clusters or groups of data points and their relative proximities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our tabular dataset has around 1456 distinct proteins. It is very difficult to have a visualization for each protein, hence we use UMAP to see if there are any clusters formed for responders and nonresponders. We see that there is no simple way of using these proteins to differentiate between the two since there is an overlap.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Header">
  <p:cSld name="Blank with Header">
    <p:spTree>
      <p:nvGrpSpPr>
        <p:cNvPr id="50" name="Shape 50"/>
        <p:cNvGrpSpPr/>
        <p:nvPr/>
      </p:nvGrpSpPr>
      <p:grpSpPr>
        <a:xfrm>
          <a:off x="0" y="0"/>
          <a:ext cx="0" cy="0"/>
          <a:chOff x="0" y="0"/>
          <a:chExt cx="0" cy="0"/>
        </a:xfrm>
      </p:grpSpPr>
      <p:sp>
        <p:nvSpPr>
          <p:cNvPr id="51" name="Google Shape;51;p13"/>
          <p:cNvSpPr txBox="1"/>
          <p:nvPr>
            <p:ph idx="12" type="sldNum"/>
          </p:nvPr>
        </p:nvSpPr>
        <p:spPr>
          <a:xfrm>
            <a:off x="22714" y="4836084"/>
            <a:ext cx="539100" cy="289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alibri"/>
                <a:ea typeface="Calibri"/>
                <a:cs typeface="Calibri"/>
                <a:sym typeface="Calibri"/>
              </a:defRPr>
            </a:lvl1pPr>
            <a:lvl2pPr indent="0" lvl="1" marL="0" marR="0" rtl="0" algn="l">
              <a:spcBef>
                <a:spcPts val="0"/>
              </a:spcBef>
              <a:buNone/>
              <a:defRPr b="0" i="0" sz="1200" u="none" cap="none" strike="noStrike">
                <a:solidFill>
                  <a:schemeClr val="dk2"/>
                </a:solidFill>
                <a:latin typeface="Calibri"/>
                <a:ea typeface="Calibri"/>
                <a:cs typeface="Calibri"/>
                <a:sym typeface="Calibri"/>
              </a:defRPr>
            </a:lvl2pPr>
            <a:lvl3pPr indent="0" lvl="2" marL="0" marR="0" rtl="0" algn="l">
              <a:spcBef>
                <a:spcPts val="0"/>
              </a:spcBef>
              <a:buNone/>
              <a:defRPr b="0" i="0" sz="1200" u="none" cap="none" strike="noStrike">
                <a:solidFill>
                  <a:schemeClr val="dk2"/>
                </a:solidFill>
                <a:latin typeface="Calibri"/>
                <a:ea typeface="Calibri"/>
                <a:cs typeface="Calibri"/>
                <a:sym typeface="Calibri"/>
              </a:defRPr>
            </a:lvl3pPr>
            <a:lvl4pPr indent="0" lvl="3" marL="0" marR="0" rtl="0" algn="l">
              <a:spcBef>
                <a:spcPts val="0"/>
              </a:spcBef>
              <a:buNone/>
              <a:defRPr b="0" i="0" sz="1200" u="none" cap="none" strike="noStrike">
                <a:solidFill>
                  <a:schemeClr val="dk2"/>
                </a:solidFill>
                <a:latin typeface="Calibri"/>
                <a:ea typeface="Calibri"/>
                <a:cs typeface="Calibri"/>
                <a:sym typeface="Calibri"/>
              </a:defRPr>
            </a:lvl4pPr>
            <a:lvl5pPr indent="0" lvl="4" marL="0" marR="0" rtl="0" algn="l">
              <a:spcBef>
                <a:spcPts val="0"/>
              </a:spcBef>
              <a:buNone/>
              <a:defRPr b="0" i="0" sz="1200" u="none" cap="none" strike="noStrike">
                <a:solidFill>
                  <a:schemeClr val="dk2"/>
                </a:solidFill>
                <a:latin typeface="Calibri"/>
                <a:ea typeface="Calibri"/>
                <a:cs typeface="Calibri"/>
                <a:sym typeface="Calibri"/>
              </a:defRPr>
            </a:lvl5pPr>
            <a:lvl6pPr indent="0" lvl="5" marL="0" marR="0" rtl="0" algn="l">
              <a:spcBef>
                <a:spcPts val="0"/>
              </a:spcBef>
              <a:buNone/>
              <a:defRPr b="0" i="0" sz="1200" u="none" cap="none" strike="noStrike">
                <a:solidFill>
                  <a:schemeClr val="dk2"/>
                </a:solidFill>
                <a:latin typeface="Calibri"/>
                <a:ea typeface="Calibri"/>
                <a:cs typeface="Calibri"/>
                <a:sym typeface="Calibri"/>
              </a:defRPr>
            </a:lvl6pPr>
            <a:lvl7pPr indent="0" lvl="6" marL="0" marR="0" rtl="0" algn="l">
              <a:spcBef>
                <a:spcPts val="0"/>
              </a:spcBef>
              <a:buNone/>
              <a:defRPr b="0" i="0" sz="1200" u="none" cap="none" strike="noStrike">
                <a:solidFill>
                  <a:schemeClr val="dk2"/>
                </a:solidFill>
                <a:latin typeface="Calibri"/>
                <a:ea typeface="Calibri"/>
                <a:cs typeface="Calibri"/>
                <a:sym typeface="Calibri"/>
              </a:defRPr>
            </a:lvl7pPr>
            <a:lvl8pPr indent="0" lvl="7" marL="0" marR="0" rtl="0" algn="l">
              <a:spcBef>
                <a:spcPts val="0"/>
              </a:spcBef>
              <a:buNone/>
              <a:defRPr b="0" i="0" sz="1200" u="none" cap="none" strike="noStrike">
                <a:solidFill>
                  <a:schemeClr val="dk2"/>
                </a:solidFill>
                <a:latin typeface="Calibri"/>
                <a:ea typeface="Calibri"/>
                <a:cs typeface="Calibri"/>
                <a:sym typeface="Calibri"/>
              </a:defRPr>
            </a:lvl8pPr>
            <a:lvl9pPr indent="0" lvl="8" marL="0" marR="0" rtl="0" algn="l">
              <a:spcBef>
                <a:spcPts val="0"/>
              </a:spcBef>
              <a:buNone/>
              <a:defRPr b="0" i="0" sz="1200" u="none" cap="none" strike="noStrike">
                <a:solidFill>
                  <a:schemeClr val="dk2"/>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304362" y="247696"/>
            <a:ext cx="8465100" cy="455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rgbClr val="0099CC"/>
              </a:buClr>
              <a:buSzPts val="2800"/>
              <a:buFont typeface="Calibri"/>
              <a:buNone/>
              <a:defRPr>
                <a:solidFill>
                  <a:srgbClr val="0099C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3" name="Google Shape;53;p13"/>
          <p:cNvCxnSpPr/>
          <p:nvPr/>
        </p:nvCxnSpPr>
        <p:spPr>
          <a:xfrm>
            <a:off x="408216" y="238125"/>
            <a:ext cx="8364000" cy="0"/>
          </a:xfrm>
          <a:prstGeom prst="straightConnector1">
            <a:avLst/>
          </a:prstGeom>
          <a:noFill/>
          <a:ln cap="flat" cmpd="sng" w="9525">
            <a:solidFill>
              <a:srgbClr val="0099FF"/>
            </a:solidFill>
            <a:prstDash val="solid"/>
            <a:bevel/>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ww.researchgate.net/publication/283644387_Continuous_Distributed_Representation_of_Biological_Sequences_for_Deep_Proteomics_and_Genomics" TargetMode="External"/><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4.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arxiv.org/abs/1408.5882" TargetMode="Externa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github.com/slundberg/shap" TargetMode="External"/><Relationship Id="rId4" Type="http://schemas.openxmlformats.org/officeDocument/2006/relationships/hyperlink" Target="https://github.com/ethen8181/machine-learning/blob/master/keras/text_classification/transformers/gensim_word2vec.py" TargetMode="External"/><Relationship Id="rId9" Type="http://schemas.openxmlformats.org/officeDocument/2006/relationships/hyperlink" Target="https://captum.ai/tutorials/Titanic_Basic_Interpret" TargetMode="External"/><Relationship Id="rId5" Type="http://schemas.openxmlformats.org/officeDocument/2006/relationships/hyperlink" Target="https://christophm.github.io/interpretable-ml-book/shap.html" TargetMode="External"/><Relationship Id="rId6" Type="http://schemas.openxmlformats.org/officeDocument/2006/relationships/hyperlink" Target="https://arxiv.org/abs/1408.5882" TargetMode="External"/><Relationship Id="rId7" Type="http://schemas.openxmlformats.org/officeDocument/2006/relationships/hyperlink" Target="https://journals.plos.org/plosone/article?id=10.1371/journal.pone.0141287" TargetMode="External"/><Relationship Id="rId8" Type="http://schemas.openxmlformats.org/officeDocument/2006/relationships/hyperlink" Target="https://towardsdatascience.com/text-classification-with-cnns-in-pytorch-1113df31e79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ph type="ctrTitle"/>
          </p:nvPr>
        </p:nvSpPr>
        <p:spPr>
          <a:xfrm>
            <a:off x="346675" y="382050"/>
            <a:ext cx="8681100" cy="918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r>
              <a:rPr b="1" lang="en" sz="3100">
                <a:solidFill>
                  <a:srgbClr val="666666"/>
                </a:solidFill>
                <a:latin typeface="Corsiva"/>
                <a:ea typeface="Corsiva"/>
                <a:cs typeface="Corsiva"/>
                <a:sym typeface="Corsiva"/>
              </a:rPr>
              <a:t>Can we improve cancer patient’s response to available drugs by identifying the important proteins?</a:t>
            </a:r>
            <a:endParaRPr b="1" sz="2700">
              <a:solidFill>
                <a:srgbClr val="666666"/>
              </a:solidFill>
              <a:latin typeface="Corsiva"/>
              <a:ea typeface="Corsiva"/>
              <a:cs typeface="Corsiva"/>
              <a:sym typeface="Corsiva"/>
            </a:endParaRPr>
          </a:p>
        </p:txBody>
      </p:sp>
      <p:sp>
        <p:nvSpPr>
          <p:cNvPr id="59" name="Google Shape;59;p14"/>
          <p:cNvSpPr txBox="1"/>
          <p:nvPr>
            <p:ph idx="1" type="subTitle"/>
          </p:nvPr>
        </p:nvSpPr>
        <p:spPr>
          <a:xfrm>
            <a:off x="114475" y="3922025"/>
            <a:ext cx="8798700" cy="1040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800"/>
              <a:buNone/>
            </a:pPr>
            <a:r>
              <a:t/>
            </a:r>
            <a:endParaRPr>
              <a:solidFill>
                <a:srgbClr val="000000"/>
              </a:solidFill>
            </a:endParaRPr>
          </a:p>
          <a:p>
            <a:pPr indent="0" lvl="0" marL="0" rtl="0" algn="ctr">
              <a:lnSpc>
                <a:spcPct val="100000"/>
              </a:lnSpc>
              <a:spcBef>
                <a:spcPts val="0"/>
              </a:spcBef>
              <a:spcAft>
                <a:spcPts val="0"/>
              </a:spcAft>
              <a:buClr>
                <a:schemeClr val="dk1"/>
              </a:buClr>
              <a:buSzPts val="2400"/>
              <a:buNone/>
            </a:pPr>
            <a:r>
              <a:rPr b="1" lang="en" sz="1200">
                <a:solidFill>
                  <a:srgbClr val="000000"/>
                </a:solidFill>
                <a:latin typeface="Roboto Slab"/>
                <a:ea typeface="Roboto Slab"/>
                <a:cs typeface="Roboto Slab"/>
                <a:sym typeface="Roboto Slab"/>
              </a:rPr>
              <a:t>Team Members</a:t>
            </a:r>
            <a:r>
              <a:rPr lang="en" sz="1200">
                <a:solidFill>
                  <a:srgbClr val="000000"/>
                </a:solidFill>
                <a:latin typeface="Roboto Slab"/>
                <a:ea typeface="Roboto Slab"/>
                <a:cs typeface="Roboto Slab"/>
                <a:sym typeface="Roboto Slab"/>
              </a:rPr>
              <a:t> : </a:t>
            </a:r>
            <a:r>
              <a:rPr lang="en" sz="1200">
                <a:solidFill>
                  <a:srgbClr val="980000"/>
                </a:solidFill>
                <a:latin typeface="Roboto Slab"/>
                <a:ea typeface="Roboto Slab"/>
                <a:cs typeface="Roboto Slab"/>
                <a:sym typeface="Roboto Slab"/>
              </a:rPr>
              <a:t>Behnam Barbadi , Binny Chauhan, Ritu Ranjani Ravi Shankar, Stuti Sanghavi, Tanmayi Varanasi</a:t>
            </a:r>
            <a:endParaRPr>
              <a:solidFill>
                <a:srgbClr val="000000"/>
              </a:solidFill>
            </a:endParaRPr>
          </a:p>
        </p:txBody>
      </p:sp>
      <p:pic>
        <p:nvPicPr>
          <p:cNvPr id="60" name="Google Shape;60;p14"/>
          <p:cNvPicPr preferRelativeResize="0"/>
          <p:nvPr/>
        </p:nvPicPr>
        <p:blipFill>
          <a:blip r:embed="rId3">
            <a:alphaModFix/>
          </a:blip>
          <a:stretch>
            <a:fillRect/>
          </a:stretch>
        </p:blipFill>
        <p:spPr>
          <a:xfrm>
            <a:off x="2653100" y="1453050"/>
            <a:ext cx="3487976" cy="24372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Linear Model</a:t>
            </a:r>
            <a:endParaRPr b="1" sz="3200">
              <a:solidFill>
                <a:srgbClr val="666666"/>
              </a:solidFill>
              <a:latin typeface="Corsiva"/>
              <a:ea typeface="Corsiva"/>
              <a:cs typeface="Corsiva"/>
              <a:sym typeface="Corsiva"/>
            </a:endParaRPr>
          </a:p>
        </p:txBody>
      </p:sp>
      <p:sp>
        <p:nvSpPr>
          <p:cNvPr id="232" name="Google Shape;232;p23"/>
          <p:cNvSpPr/>
          <p:nvPr/>
        </p:nvSpPr>
        <p:spPr>
          <a:xfrm>
            <a:off x="148738" y="1256077"/>
            <a:ext cx="3546900" cy="669000"/>
          </a:xfrm>
          <a:prstGeom prst="homePlat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Loading &amp; Preprocessing</a:t>
            </a:r>
            <a:endParaRPr>
              <a:solidFill>
                <a:srgbClr val="FFFFFF"/>
              </a:solidFill>
              <a:latin typeface="Roboto"/>
              <a:ea typeface="Roboto"/>
              <a:cs typeface="Roboto"/>
              <a:sym typeface="Roboto"/>
            </a:endParaRPr>
          </a:p>
        </p:txBody>
      </p:sp>
      <p:sp>
        <p:nvSpPr>
          <p:cNvPr id="233" name="Google Shape;233;p23"/>
          <p:cNvSpPr/>
          <p:nvPr/>
        </p:nvSpPr>
        <p:spPr>
          <a:xfrm>
            <a:off x="3092942" y="1255863"/>
            <a:ext cx="3305700" cy="669000"/>
          </a:xfrm>
          <a:prstGeom prst="chevron">
            <a:avLst>
              <a:gd fmla="val 50000" name="adj"/>
            </a:avLst>
          </a:prstGeom>
          <a:solidFill>
            <a:srgbClr val="0099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Linear Model</a:t>
            </a:r>
            <a:endParaRPr>
              <a:solidFill>
                <a:srgbClr val="FFFFFF"/>
              </a:solidFill>
              <a:latin typeface="Roboto"/>
              <a:ea typeface="Roboto"/>
              <a:cs typeface="Roboto"/>
              <a:sym typeface="Roboto"/>
            </a:endParaRPr>
          </a:p>
        </p:txBody>
      </p:sp>
      <p:sp>
        <p:nvSpPr>
          <p:cNvPr id="234" name="Google Shape;234;p23"/>
          <p:cNvSpPr/>
          <p:nvPr/>
        </p:nvSpPr>
        <p:spPr>
          <a:xfrm>
            <a:off x="5781054" y="1255863"/>
            <a:ext cx="3305700" cy="669000"/>
          </a:xfrm>
          <a:prstGeom prst="chevron">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Model Evaluation</a:t>
            </a:r>
            <a:endParaRPr>
              <a:solidFill>
                <a:srgbClr val="FFFFFF"/>
              </a:solidFill>
              <a:latin typeface="Roboto"/>
              <a:ea typeface="Roboto"/>
              <a:cs typeface="Roboto"/>
              <a:sym typeface="Roboto"/>
            </a:endParaRPr>
          </a:p>
        </p:txBody>
      </p:sp>
      <p:pic>
        <p:nvPicPr>
          <p:cNvPr id="235" name="Google Shape;235;p23"/>
          <p:cNvPicPr preferRelativeResize="0"/>
          <p:nvPr/>
        </p:nvPicPr>
        <p:blipFill>
          <a:blip r:embed="rId3">
            <a:alphaModFix/>
          </a:blip>
          <a:stretch>
            <a:fillRect/>
          </a:stretch>
        </p:blipFill>
        <p:spPr>
          <a:xfrm>
            <a:off x="3194476" y="2123076"/>
            <a:ext cx="5391099" cy="2030136"/>
          </a:xfrm>
          <a:prstGeom prst="rect">
            <a:avLst/>
          </a:prstGeom>
          <a:noFill/>
          <a:ln>
            <a:noFill/>
          </a:ln>
        </p:spPr>
      </p:pic>
      <p:sp>
        <p:nvSpPr>
          <p:cNvPr id="236" name="Google Shape;236;p23"/>
          <p:cNvSpPr txBox="1"/>
          <p:nvPr/>
        </p:nvSpPr>
        <p:spPr>
          <a:xfrm>
            <a:off x="370225" y="2123063"/>
            <a:ext cx="2637000" cy="22893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3 Linear layers of sizes 1456, 256, 64</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Relu </a:t>
            </a:r>
            <a:r>
              <a:rPr lang="en" sz="1200">
                <a:solidFill>
                  <a:srgbClr val="434343"/>
                </a:solidFill>
                <a:latin typeface="Calibri"/>
                <a:ea typeface="Calibri"/>
                <a:cs typeface="Calibri"/>
                <a:sym typeface="Calibri"/>
              </a:rPr>
              <a:t>Activation</a:t>
            </a:r>
            <a:r>
              <a:rPr lang="en" sz="1200">
                <a:solidFill>
                  <a:srgbClr val="434343"/>
                </a:solidFill>
                <a:latin typeface="Calibri"/>
                <a:ea typeface="Calibri"/>
                <a:cs typeface="Calibri"/>
                <a:sym typeface="Calibri"/>
              </a:rPr>
              <a:t> function</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Dropout layer with p=0.1 before the last layer</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Sigmoid activation function for the output layer</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BinaryCrossEntropy loss</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Adam Optimizer</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Learning rate 0.001</a:t>
            </a:r>
            <a:endParaRPr sz="1200">
              <a:solidFill>
                <a:srgbClr val="434343"/>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0" name="Shape 240"/>
        <p:cNvGrpSpPr/>
        <p:nvPr/>
      </p:nvGrpSpPr>
      <p:grpSpPr>
        <a:xfrm>
          <a:off x="0" y="0"/>
          <a:ext cx="0" cy="0"/>
          <a:chOff x="0" y="0"/>
          <a:chExt cx="0" cy="0"/>
        </a:xfrm>
      </p:grpSpPr>
      <p:pic>
        <p:nvPicPr>
          <p:cNvPr id="241" name="Google Shape;241;p24"/>
          <p:cNvPicPr preferRelativeResize="0"/>
          <p:nvPr/>
        </p:nvPicPr>
        <p:blipFill>
          <a:blip r:embed="rId3">
            <a:alphaModFix/>
          </a:blip>
          <a:stretch>
            <a:fillRect/>
          </a:stretch>
        </p:blipFill>
        <p:spPr>
          <a:xfrm rot="5400000">
            <a:off x="-833620" y="849962"/>
            <a:ext cx="5105800" cy="3405875"/>
          </a:xfrm>
          <a:prstGeom prst="rect">
            <a:avLst/>
          </a:prstGeom>
          <a:noFill/>
          <a:ln>
            <a:noFill/>
          </a:ln>
          <a:effectLst>
            <a:reflection blurRad="0" dir="5400000" dist="333375" endA="0" endPos="42000" fadeDir="5400012" kx="0" rotWithShape="0" algn="bl" stPos="0" sy="-100000" ky="0"/>
          </a:effectLst>
        </p:spPr>
      </p:pic>
      <p:pic>
        <p:nvPicPr>
          <p:cNvPr id="242" name="Google Shape;242;p24"/>
          <p:cNvPicPr preferRelativeResize="0"/>
          <p:nvPr/>
        </p:nvPicPr>
        <p:blipFill>
          <a:blip r:embed="rId4">
            <a:alphaModFix/>
          </a:blip>
          <a:stretch>
            <a:fillRect/>
          </a:stretch>
        </p:blipFill>
        <p:spPr>
          <a:xfrm>
            <a:off x="3915100" y="3176575"/>
            <a:ext cx="4499000" cy="1509350"/>
          </a:xfrm>
          <a:prstGeom prst="rect">
            <a:avLst/>
          </a:prstGeom>
          <a:noFill/>
          <a:ln>
            <a:noFill/>
          </a:ln>
        </p:spPr>
      </p:pic>
      <p:pic>
        <p:nvPicPr>
          <p:cNvPr id="243" name="Google Shape;243;p24"/>
          <p:cNvPicPr preferRelativeResize="0"/>
          <p:nvPr/>
        </p:nvPicPr>
        <p:blipFill rotWithShape="1">
          <a:blip r:embed="rId5">
            <a:alphaModFix/>
          </a:blip>
          <a:srcRect b="0" l="0" r="46251" t="0"/>
          <a:stretch/>
        </p:blipFill>
        <p:spPr>
          <a:xfrm>
            <a:off x="3833375" y="517627"/>
            <a:ext cx="4794474" cy="1643475"/>
          </a:xfrm>
          <a:prstGeom prst="rect">
            <a:avLst/>
          </a:prstGeom>
          <a:noFill/>
          <a:ln>
            <a:noFill/>
          </a:ln>
        </p:spPr>
      </p:pic>
      <p:sp>
        <p:nvSpPr>
          <p:cNvPr id="244" name="Google Shape;244;p24"/>
          <p:cNvSpPr txBox="1"/>
          <p:nvPr/>
        </p:nvSpPr>
        <p:spPr>
          <a:xfrm>
            <a:off x="-403975" y="1795075"/>
            <a:ext cx="4120800" cy="138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666666"/>
                </a:solidFill>
                <a:latin typeface="Corsiva"/>
                <a:ea typeface="Corsiva"/>
                <a:cs typeface="Corsiva"/>
                <a:sym typeface="Corsiva"/>
              </a:rPr>
              <a:t>Tabular to Text</a:t>
            </a:r>
            <a:endParaRPr b="1" sz="4300">
              <a:solidFill>
                <a:srgbClr val="666666"/>
              </a:solidFill>
              <a:latin typeface="Corsiva"/>
              <a:ea typeface="Corsiva"/>
              <a:cs typeface="Corsiva"/>
              <a:sym typeface="Corsiva"/>
            </a:endParaRPr>
          </a:p>
        </p:txBody>
      </p:sp>
      <p:sp>
        <p:nvSpPr>
          <p:cNvPr id="245" name="Google Shape;245;p24"/>
          <p:cNvSpPr/>
          <p:nvPr/>
        </p:nvSpPr>
        <p:spPr>
          <a:xfrm>
            <a:off x="6150375" y="2216550"/>
            <a:ext cx="521700" cy="720300"/>
          </a:xfrm>
          <a:prstGeom prst="down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Why use text data</a:t>
            </a:r>
            <a:endParaRPr b="1" sz="3200">
              <a:solidFill>
                <a:srgbClr val="666666"/>
              </a:solidFill>
              <a:latin typeface="Corsiva"/>
              <a:ea typeface="Corsiva"/>
              <a:cs typeface="Corsiva"/>
              <a:sym typeface="Corsiva"/>
            </a:endParaRPr>
          </a:p>
        </p:txBody>
      </p:sp>
      <p:sp>
        <p:nvSpPr>
          <p:cNvPr id="251" name="Google Shape;251;p25"/>
          <p:cNvSpPr/>
          <p:nvPr/>
        </p:nvSpPr>
        <p:spPr>
          <a:xfrm>
            <a:off x="1893251" y="2042580"/>
            <a:ext cx="6308400" cy="714600"/>
          </a:xfrm>
          <a:prstGeom prst="rect">
            <a:avLst/>
          </a:prstGeom>
          <a:solidFill>
            <a:srgbClr val="A5A5A5">
              <a:alpha val="13730"/>
            </a:srgbClr>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100">
              <a:solidFill>
                <a:srgbClr val="141414"/>
              </a:solidFill>
              <a:latin typeface="Arial"/>
              <a:ea typeface="Arial"/>
              <a:cs typeface="Arial"/>
              <a:sym typeface="Arial"/>
            </a:endParaRPr>
          </a:p>
        </p:txBody>
      </p:sp>
      <p:grpSp>
        <p:nvGrpSpPr>
          <p:cNvPr id="252" name="Google Shape;252;p25"/>
          <p:cNvGrpSpPr/>
          <p:nvPr/>
        </p:nvGrpSpPr>
        <p:grpSpPr>
          <a:xfrm>
            <a:off x="878523" y="2042518"/>
            <a:ext cx="1200821" cy="714717"/>
            <a:chOff x="1033818" y="2173714"/>
            <a:chExt cx="1174856" cy="675600"/>
          </a:xfrm>
        </p:grpSpPr>
        <p:sp>
          <p:nvSpPr>
            <p:cNvPr id="253" name="Google Shape;253;p25"/>
            <p:cNvSpPr/>
            <p:nvPr/>
          </p:nvSpPr>
          <p:spPr>
            <a:xfrm>
              <a:off x="1033818" y="2173714"/>
              <a:ext cx="993000" cy="675600"/>
            </a:xfrm>
            <a:prstGeom prst="rect">
              <a:avLst/>
            </a:prstGeom>
            <a:solidFill>
              <a:srgbClr val="6DB3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800">
                <a:solidFill>
                  <a:srgbClr val="50B3CF"/>
                </a:solidFill>
                <a:latin typeface="Arial"/>
                <a:ea typeface="Arial"/>
                <a:cs typeface="Arial"/>
                <a:sym typeface="Arial"/>
              </a:endParaRPr>
            </a:p>
          </p:txBody>
        </p:sp>
        <p:sp>
          <p:nvSpPr>
            <p:cNvPr id="254" name="Google Shape;254;p25"/>
            <p:cNvSpPr/>
            <p:nvPr/>
          </p:nvSpPr>
          <p:spPr>
            <a:xfrm rot="5400000">
              <a:off x="1988624" y="2414315"/>
              <a:ext cx="245700" cy="194400"/>
            </a:xfrm>
            <a:prstGeom prst="triangle">
              <a:avLst>
                <a:gd fmla="val 50000" name="adj"/>
              </a:avLst>
            </a:prstGeom>
            <a:solidFill>
              <a:srgbClr val="6DB3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800">
                <a:solidFill>
                  <a:srgbClr val="50B3CF"/>
                </a:solidFill>
                <a:latin typeface="Arial"/>
                <a:ea typeface="Arial"/>
                <a:cs typeface="Arial"/>
                <a:sym typeface="Arial"/>
              </a:endParaRPr>
            </a:p>
          </p:txBody>
        </p:sp>
      </p:grpSp>
      <p:sp>
        <p:nvSpPr>
          <p:cNvPr id="255" name="Google Shape;255;p25"/>
          <p:cNvSpPr txBox="1"/>
          <p:nvPr/>
        </p:nvSpPr>
        <p:spPr>
          <a:xfrm>
            <a:off x="2195489" y="2052037"/>
            <a:ext cx="6006300" cy="69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200">
                <a:solidFill>
                  <a:srgbClr val="666666"/>
                </a:solidFill>
                <a:latin typeface="Calibri"/>
                <a:ea typeface="Calibri"/>
                <a:cs typeface="Calibri"/>
                <a:sym typeface="Calibri"/>
              </a:rPr>
              <a:t>This results in a high dimensional dataset	</a:t>
            </a:r>
            <a:endParaRPr sz="1200">
              <a:solidFill>
                <a:srgbClr val="666666"/>
              </a:solidFill>
            </a:endParaRPr>
          </a:p>
        </p:txBody>
      </p:sp>
      <p:sp>
        <p:nvSpPr>
          <p:cNvPr id="256" name="Google Shape;256;p25"/>
          <p:cNvSpPr/>
          <p:nvPr/>
        </p:nvSpPr>
        <p:spPr>
          <a:xfrm>
            <a:off x="1893255" y="2978084"/>
            <a:ext cx="6308400" cy="714600"/>
          </a:xfrm>
          <a:prstGeom prst="rect">
            <a:avLst/>
          </a:prstGeom>
          <a:solidFill>
            <a:srgbClr val="A5A5A5">
              <a:alpha val="13730"/>
            </a:srgbClr>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100">
              <a:solidFill>
                <a:srgbClr val="141414"/>
              </a:solidFill>
              <a:latin typeface="Arial"/>
              <a:ea typeface="Arial"/>
              <a:cs typeface="Arial"/>
              <a:sym typeface="Arial"/>
            </a:endParaRPr>
          </a:p>
        </p:txBody>
      </p:sp>
      <p:grpSp>
        <p:nvGrpSpPr>
          <p:cNvPr id="257" name="Google Shape;257;p25"/>
          <p:cNvGrpSpPr/>
          <p:nvPr/>
        </p:nvGrpSpPr>
        <p:grpSpPr>
          <a:xfrm>
            <a:off x="878527" y="2977996"/>
            <a:ext cx="1200821" cy="714717"/>
            <a:chOff x="1033822" y="3120481"/>
            <a:chExt cx="1174857" cy="675600"/>
          </a:xfrm>
        </p:grpSpPr>
        <p:sp>
          <p:nvSpPr>
            <p:cNvPr id="258" name="Google Shape;258;p25"/>
            <p:cNvSpPr/>
            <p:nvPr/>
          </p:nvSpPr>
          <p:spPr>
            <a:xfrm>
              <a:off x="1033822" y="3120481"/>
              <a:ext cx="993000" cy="675600"/>
            </a:xfrm>
            <a:prstGeom prst="rect">
              <a:avLst/>
            </a:prstGeom>
            <a:solidFill>
              <a:srgbClr val="00728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800">
                <a:solidFill>
                  <a:srgbClr val="50B3CF"/>
                </a:solidFill>
                <a:latin typeface="Arial"/>
                <a:ea typeface="Arial"/>
                <a:cs typeface="Arial"/>
                <a:sym typeface="Arial"/>
              </a:endParaRPr>
            </a:p>
          </p:txBody>
        </p:sp>
        <p:sp>
          <p:nvSpPr>
            <p:cNvPr id="259" name="Google Shape;259;p25"/>
            <p:cNvSpPr/>
            <p:nvPr/>
          </p:nvSpPr>
          <p:spPr>
            <a:xfrm rot="5400000">
              <a:off x="1988629" y="3361082"/>
              <a:ext cx="245700" cy="194400"/>
            </a:xfrm>
            <a:prstGeom prst="triangle">
              <a:avLst>
                <a:gd fmla="val 50000" name="adj"/>
              </a:avLst>
            </a:prstGeom>
            <a:solidFill>
              <a:srgbClr val="00728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800">
                <a:solidFill>
                  <a:srgbClr val="50B3CF"/>
                </a:solidFill>
                <a:latin typeface="Arial"/>
                <a:ea typeface="Arial"/>
                <a:cs typeface="Arial"/>
                <a:sym typeface="Arial"/>
              </a:endParaRPr>
            </a:p>
          </p:txBody>
        </p:sp>
      </p:grpSp>
      <p:sp>
        <p:nvSpPr>
          <p:cNvPr id="260" name="Google Shape;260;p25"/>
          <p:cNvSpPr txBox="1"/>
          <p:nvPr/>
        </p:nvSpPr>
        <p:spPr>
          <a:xfrm>
            <a:off x="2195498" y="2987542"/>
            <a:ext cx="6006300" cy="69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200">
                <a:solidFill>
                  <a:srgbClr val="666666"/>
                </a:solidFill>
                <a:latin typeface="Calibri"/>
                <a:ea typeface="Calibri"/>
                <a:cs typeface="Calibri"/>
                <a:sym typeface="Calibri"/>
              </a:rPr>
              <a:t>To tackle this, we convert tabular data to text data to treat it as an NLP problem</a:t>
            </a:r>
            <a:endParaRPr sz="1200">
              <a:solidFill>
                <a:srgbClr val="666666"/>
              </a:solidFill>
            </a:endParaRPr>
          </a:p>
        </p:txBody>
      </p:sp>
      <p:sp>
        <p:nvSpPr>
          <p:cNvPr id="261" name="Google Shape;261;p25"/>
          <p:cNvSpPr/>
          <p:nvPr/>
        </p:nvSpPr>
        <p:spPr>
          <a:xfrm>
            <a:off x="1893251" y="1107075"/>
            <a:ext cx="6308400" cy="714600"/>
          </a:xfrm>
          <a:prstGeom prst="rect">
            <a:avLst/>
          </a:prstGeom>
          <a:solidFill>
            <a:srgbClr val="A5A5A5">
              <a:alpha val="13730"/>
            </a:srgbClr>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100">
              <a:solidFill>
                <a:srgbClr val="141414"/>
              </a:solidFill>
              <a:latin typeface="Arial"/>
              <a:ea typeface="Arial"/>
              <a:cs typeface="Arial"/>
              <a:sym typeface="Arial"/>
            </a:endParaRPr>
          </a:p>
        </p:txBody>
      </p:sp>
      <p:grpSp>
        <p:nvGrpSpPr>
          <p:cNvPr id="262" name="Google Shape;262;p25"/>
          <p:cNvGrpSpPr/>
          <p:nvPr/>
        </p:nvGrpSpPr>
        <p:grpSpPr>
          <a:xfrm>
            <a:off x="878523" y="1107040"/>
            <a:ext cx="1200821" cy="714717"/>
            <a:chOff x="1033818" y="1228294"/>
            <a:chExt cx="1174856" cy="675600"/>
          </a:xfrm>
        </p:grpSpPr>
        <p:sp>
          <p:nvSpPr>
            <p:cNvPr id="263" name="Google Shape;263;p25"/>
            <p:cNvSpPr/>
            <p:nvPr/>
          </p:nvSpPr>
          <p:spPr>
            <a:xfrm>
              <a:off x="1033818" y="1228294"/>
              <a:ext cx="993000" cy="675600"/>
            </a:xfrm>
            <a:prstGeom prst="rect">
              <a:avLst/>
            </a:prstGeom>
            <a:solidFill>
              <a:srgbClr val="72CDF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800">
                <a:solidFill>
                  <a:srgbClr val="50B3CF"/>
                </a:solidFill>
                <a:latin typeface="Arial"/>
                <a:ea typeface="Arial"/>
                <a:cs typeface="Arial"/>
                <a:sym typeface="Arial"/>
              </a:endParaRPr>
            </a:p>
          </p:txBody>
        </p:sp>
        <p:sp>
          <p:nvSpPr>
            <p:cNvPr id="264" name="Google Shape;264;p25"/>
            <p:cNvSpPr/>
            <p:nvPr/>
          </p:nvSpPr>
          <p:spPr>
            <a:xfrm rot="5400000">
              <a:off x="1988624" y="1468896"/>
              <a:ext cx="245700" cy="194400"/>
            </a:xfrm>
            <a:prstGeom prst="triangle">
              <a:avLst>
                <a:gd fmla="val 50000" name="adj"/>
              </a:avLst>
            </a:prstGeom>
            <a:solidFill>
              <a:srgbClr val="72CDF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800">
                <a:solidFill>
                  <a:srgbClr val="50B3CF"/>
                </a:solidFill>
                <a:latin typeface="Arial"/>
                <a:ea typeface="Arial"/>
                <a:cs typeface="Arial"/>
                <a:sym typeface="Arial"/>
              </a:endParaRPr>
            </a:p>
          </p:txBody>
        </p:sp>
      </p:grpSp>
      <p:sp>
        <p:nvSpPr>
          <p:cNvPr id="265" name="Google Shape;265;p25"/>
          <p:cNvSpPr txBox="1"/>
          <p:nvPr/>
        </p:nvSpPr>
        <p:spPr>
          <a:xfrm>
            <a:off x="2195489" y="1116533"/>
            <a:ext cx="6006300" cy="69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200">
                <a:solidFill>
                  <a:srgbClr val="666666"/>
                </a:solidFill>
                <a:latin typeface="Calibri"/>
                <a:ea typeface="Calibri"/>
                <a:cs typeface="Calibri"/>
                <a:sym typeface="Calibri"/>
              </a:rPr>
              <a:t>Each patient has only small portion of all possible proteins and we have around 1456 proteins available</a:t>
            </a:r>
            <a:endParaRPr sz="1200">
              <a:solidFill>
                <a:srgbClr val="666666"/>
              </a:solidFill>
            </a:endParaRPr>
          </a:p>
        </p:txBody>
      </p:sp>
      <p:sp>
        <p:nvSpPr>
          <p:cNvPr id="266" name="Google Shape;266;p25"/>
          <p:cNvSpPr/>
          <p:nvPr/>
        </p:nvSpPr>
        <p:spPr>
          <a:xfrm>
            <a:off x="1893259" y="3913588"/>
            <a:ext cx="6308400" cy="714600"/>
          </a:xfrm>
          <a:prstGeom prst="rect">
            <a:avLst/>
          </a:prstGeom>
          <a:solidFill>
            <a:srgbClr val="A5A5A5">
              <a:alpha val="13730"/>
            </a:srgbClr>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100">
              <a:solidFill>
                <a:srgbClr val="141414"/>
              </a:solidFill>
              <a:latin typeface="Arial"/>
              <a:ea typeface="Arial"/>
              <a:cs typeface="Arial"/>
              <a:sym typeface="Arial"/>
            </a:endParaRPr>
          </a:p>
        </p:txBody>
      </p:sp>
      <p:grpSp>
        <p:nvGrpSpPr>
          <p:cNvPr id="267" name="Google Shape;267;p25"/>
          <p:cNvGrpSpPr/>
          <p:nvPr/>
        </p:nvGrpSpPr>
        <p:grpSpPr>
          <a:xfrm>
            <a:off x="878531" y="3913474"/>
            <a:ext cx="1200821" cy="714717"/>
            <a:chOff x="1033826" y="4018697"/>
            <a:chExt cx="1174856" cy="675600"/>
          </a:xfrm>
        </p:grpSpPr>
        <p:sp>
          <p:nvSpPr>
            <p:cNvPr id="268" name="Google Shape;268;p25"/>
            <p:cNvSpPr/>
            <p:nvPr/>
          </p:nvSpPr>
          <p:spPr>
            <a:xfrm>
              <a:off x="1033826" y="4018697"/>
              <a:ext cx="993000" cy="675600"/>
            </a:xfrm>
            <a:prstGeom prst="rect">
              <a:avLst/>
            </a:prstGeom>
            <a:solidFill>
              <a:srgbClr val="387C2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800">
                <a:solidFill>
                  <a:srgbClr val="50B3CF"/>
                </a:solidFill>
                <a:latin typeface="Arial"/>
                <a:ea typeface="Arial"/>
                <a:cs typeface="Arial"/>
                <a:sym typeface="Arial"/>
              </a:endParaRPr>
            </a:p>
          </p:txBody>
        </p:sp>
        <p:sp>
          <p:nvSpPr>
            <p:cNvPr id="269" name="Google Shape;269;p25"/>
            <p:cNvSpPr/>
            <p:nvPr/>
          </p:nvSpPr>
          <p:spPr>
            <a:xfrm rot="5400000">
              <a:off x="1988632" y="4259298"/>
              <a:ext cx="245700" cy="194400"/>
            </a:xfrm>
            <a:prstGeom prst="triangle">
              <a:avLst>
                <a:gd fmla="val 50000" name="adj"/>
              </a:avLst>
            </a:prstGeom>
            <a:solidFill>
              <a:srgbClr val="387C2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800">
                <a:solidFill>
                  <a:srgbClr val="50B3CF"/>
                </a:solidFill>
                <a:latin typeface="Arial"/>
                <a:ea typeface="Arial"/>
                <a:cs typeface="Arial"/>
                <a:sym typeface="Arial"/>
              </a:endParaRPr>
            </a:p>
          </p:txBody>
        </p:sp>
      </p:grpSp>
      <p:sp>
        <p:nvSpPr>
          <p:cNvPr id="270" name="Google Shape;270;p25"/>
          <p:cNvSpPr txBox="1"/>
          <p:nvPr/>
        </p:nvSpPr>
        <p:spPr>
          <a:xfrm>
            <a:off x="2195498" y="3923046"/>
            <a:ext cx="6006300" cy="69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200">
                <a:solidFill>
                  <a:srgbClr val="666666"/>
                </a:solidFill>
                <a:latin typeface="Calibri"/>
                <a:ea typeface="Calibri"/>
                <a:cs typeface="Calibri"/>
                <a:sym typeface="Calibri"/>
              </a:rPr>
              <a:t>We referred to the paper, </a:t>
            </a:r>
            <a:r>
              <a:rPr lang="en" sz="1200" u="sng">
                <a:solidFill>
                  <a:schemeClr val="hlink"/>
                </a:solidFill>
                <a:latin typeface="Calibri"/>
                <a:ea typeface="Calibri"/>
                <a:cs typeface="Calibri"/>
                <a:sym typeface="Calibri"/>
                <a:hlinkClick r:id="rId3"/>
              </a:rPr>
              <a:t>continuous distributed representation of protein sequences</a:t>
            </a:r>
            <a:r>
              <a:rPr lang="en" sz="1200">
                <a:solidFill>
                  <a:srgbClr val="666666"/>
                </a:solidFill>
                <a:latin typeface="Calibri"/>
                <a:ea typeface="Calibri"/>
                <a:cs typeface="Calibri"/>
                <a:sym typeface="Calibri"/>
              </a:rPr>
              <a:t> </a:t>
            </a:r>
            <a:endParaRPr sz="1500">
              <a:solidFill>
                <a:srgbClr val="666666"/>
              </a:solidFill>
              <a:latin typeface="Calibri"/>
              <a:ea typeface="Calibri"/>
              <a:cs typeface="Calibri"/>
              <a:sym typeface="Calibri"/>
            </a:endParaRPr>
          </a:p>
        </p:txBody>
      </p:sp>
      <p:pic>
        <p:nvPicPr>
          <p:cNvPr descr="50b4cf_Graph_128px.png" id="271" name="Google Shape;271;p25"/>
          <p:cNvPicPr preferRelativeResize="0"/>
          <p:nvPr/>
        </p:nvPicPr>
        <p:blipFill rotWithShape="1">
          <a:blip r:embed="rId4">
            <a:alphaModFix/>
          </a:blip>
          <a:srcRect b="0" l="0" r="0" t="0"/>
          <a:stretch/>
        </p:blipFill>
        <p:spPr>
          <a:xfrm>
            <a:off x="1192565" y="2206454"/>
            <a:ext cx="373826" cy="386948"/>
          </a:xfrm>
          <a:prstGeom prst="rect">
            <a:avLst/>
          </a:prstGeom>
          <a:noFill/>
          <a:ln>
            <a:noFill/>
          </a:ln>
        </p:spPr>
      </p:pic>
      <p:pic>
        <p:nvPicPr>
          <p:cNvPr id="272" name="Google Shape;272;p25"/>
          <p:cNvPicPr preferRelativeResize="0"/>
          <p:nvPr/>
        </p:nvPicPr>
        <p:blipFill rotWithShape="1">
          <a:blip r:embed="rId5">
            <a:alphaModFix/>
          </a:blip>
          <a:srcRect b="0" l="0" r="0" t="0"/>
          <a:stretch/>
        </p:blipFill>
        <p:spPr>
          <a:xfrm>
            <a:off x="1192565" y="3141959"/>
            <a:ext cx="373827" cy="386948"/>
          </a:xfrm>
          <a:prstGeom prst="rect">
            <a:avLst/>
          </a:prstGeom>
          <a:noFill/>
          <a:ln>
            <a:noFill/>
          </a:ln>
        </p:spPr>
      </p:pic>
      <p:pic>
        <p:nvPicPr>
          <p:cNvPr descr="50b4cf_Hourglass_128px.png" id="273" name="Google Shape;273;p25"/>
          <p:cNvPicPr preferRelativeResize="0"/>
          <p:nvPr/>
        </p:nvPicPr>
        <p:blipFill rotWithShape="1">
          <a:blip r:embed="rId6">
            <a:alphaModFix/>
          </a:blip>
          <a:srcRect b="0" l="0" r="0" t="0"/>
          <a:stretch/>
        </p:blipFill>
        <p:spPr>
          <a:xfrm>
            <a:off x="1181354" y="4077462"/>
            <a:ext cx="373826" cy="386948"/>
          </a:xfrm>
          <a:prstGeom prst="rect">
            <a:avLst/>
          </a:prstGeom>
          <a:noFill/>
          <a:ln>
            <a:noFill/>
          </a:ln>
        </p:spPr>
      </p:pic>
      <p:pic>
        <p:nvPicPr>
          <p:cNvPr descr="50b4cf_Document id_128px.png" id="274" name="Google Shape;274;p25"/>
          <p:cNvPicPr preferRelativeResize="0"/>
          <p:nvPr/>
        </p:nvPicPr>
        <p:blipFill rotWithShape="1">
          <a:blip r:embed="rId7">
            <a:alphaModFix/>
          </a:blip>
          <a:srcRect b="0" l="0" r="0" t="0"/>
          <a:stretch/>
        </p:blipFill>
        <p:spPr>
          <a:xfrm>
            <a:off x="1134203" y="1222580"/>
            <a:ext cx="467283" cy="4836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Bigrams for Protein Network </a:t>
            </a:r>
            <a:endParaRPr b="1" sz="2400">
              <a:solidFill>
                <a:srgbClr val="666666"/>
              </a:solidFill>
              <a:latin typeface="Corsiva"/>
              <a:ea typeface="Corsiva"/>
              <a:cs typeface="Corsiva"/>
              <a:sym typeface="Corsiva"/>
            </a:endParaRPr>
          </a:p>
        </p:txBody>
      </p:sp>
      <p:pic>
        <p:nvPicPr>
          <p:cNvPr id="280" name="Google Shape;280;p26"/>
          <p:cNvPicPr preferRelativeResize="0"/>
          <p:nvPr/>
        </p:nvPicPr>
        <p:blipFill>
          <a:blip r:embed="rId3">
            <a:alphaModFix/>
          </a:blip>
          <a:stretch>
            <a:fillRect/>
          </a:stretch>
        </p:blipFill>
        <p:spPr>
          <a:xfrm>
            <a:off x="1114600" y="905500"/>
            <a:ext cx="7135701" cy="3964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7"/>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Linear  feed forward model with tf - idf vectorizer</a:t>
            </a:r>
            <a:endParaRPr b="1" sz="3200">
              <a:solidFill>
                <a:srgbClr val="666666"/>
              </a:solidFill>
              <a:latin typeface="Corsiva"/>
              <a:ea typeface="Corsiva"/>
              <a:cs typeface="Corsiva"/>
              <a:sym typeface="Corsiva"/>
            </a:endParaRPr>
          </a:p>
        </p:txBody>
      </p:sp>
      <p:sp>
        <p:nvSpPr>
          <p:cNvPr id="286" name="Google Shape;286;p27"/>
          <p:cNvSpPr/>
          <p:nvPr/>
        </p:nvSpPr>
        <p:spPr>
          <a:xfrm>
            <a:off x="304351" y="1099965"/>
            <a:ext cx="2637000" cy="669600"/>
          </a:xfrm>
          <a:prstGeom prst="homePlat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Loading &amp; Preprocessing</a:t>
            </a:r>
            <a:endParaRPr>
              <a:solidFill>
                <a:srgbClr val="FFFFFF"/>
              </a:solidFill>
              <a:latin typeface="Roboto"/>
              <a:ea typeface="Roboto"/>
              <a:cs typeface="Roboto"/>
              <a:sym typeface="Roboto"/>
            </a:endParaRPr>
          </a:p>
        </p:txBody>
      </p:sp>
      <p:sp>
        <p:nvSpPr>
          <p:cNvPr id="287" name="Google Shape;287;p27"/>
          <p:cNvSpPr/>
          <p:nvPr/>
        </p:nvSpPr>
        <p:spPr>
          <a:xfrm>
            <a:off x="2493099" y="1099750"/>
            <a:ext cx="2457300" cy="669600"/>
          </a:xfrm>
          <a:prstGeom prst="chevron">
            <a:avLst>
              <a:gd fmla="val 50000" name="adj"/>
            </a:avLst>
          </a:prstGeom>
          <a:solidFill>
            <a:srgbClr val="0099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Tf - idf vectorization</a:t>
            </a:r>
            <a:endParaRPr>
              <a:solidFill>
                <a:srgbClr val="FFFFFF"/>
              </a:solidFill>
              <a:latin typeface="Roboto"/>
              <a:ea typeface="Roboto"/>
              <a:cs typeface="Roboto"/>
              <a:sym typeface="Roboto"/>
            </a:endParaRPr>
          </a:p>
        </p:txBody>
      </p:sp>
      <p:sp>
        <p:nvSpPr>
          <p:cNvPr id="288" name="Google Shape;288;p27"/>
          <p:cNvSpPr/>
          <p:nvPr/>
        </p:nvSpPr>
        <p:spPr>
          <a:xfrm>
            <a:off x="4491467" y="1099750"/>
            <a:ext cx="2457300" cy="669600"/>
          </a:xfrm>
          <a:prstGeom prst="chevron">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Linear Model</a:t>
            </a:r>
            <a:endParaRPr>
              <a:solidFill>
                <a:srgbClr val="FFFFFF"/>
              </a:solidFill>
              <a:latin typeface="Roboto"/>
              <a:ea typeface="Roboto"/>
              <a:cs typeface="Roboto"/>
              <a:sym typeface="Roboto"/>
            </a:endParaRPr>
          </a:p>
        </p:txBody>
      </p:sp>
      <p:sp>
        <p:nvSpPr>
          <p:cNvPr id="289" name="Google Shape;289;p27"/>
          <p:cNvSpPr/>
          <p:nvPr/>
        </p:nvSpPr>
        <p:spPr>
          <a:xfrm>
            <a:off x="6545896" y="1099750"/>
            <a:ext cx="2457300" cy="669600"/>
          </a:xfrm>
          <a:prstGeom prst="chevron">
            <a:avLst>
              <a:gd fmla="val 50000" name="adj"/>
            </a:avLst>
          </a:prstGeom>
          <a:solidFill>
            <a:srgbClr val="0099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Model Evaluation</a:t>
            </a:r>
            <a:endParaRPr>
              <a:solidFill>
                <a:srgbClr val="FFFFFF"/>
              </a:solidFill>
              <a:latin typeface="Roboto"/>
              <a:ea typeface="Roboto"/>
              <a:cs typeface="Roboto"/>
              <a:sym typeface="Roboto"/>
            </a:endParaRPr>
          </a:p>
        </p:txBody>
      </p:sp>
      <p:pic>
        <p:nvPicPr>
          <p:cNvPr id="290" name="Google Shape;290;p27"/>
          <p:cNvPicPr preferRelativeResize="0"/>
          <p:nvPr/>
        </p:nvPicPr>
        <p:blipFill rotWithShape="1">
          <a:blip r:embed="rId3">
            <a:alphaModFix/>
          </a:blip>
          <a:srcRect b="62454" l="0" r="0" t="0"/>
          <a:stretch/>
        </p:blipFill>
        <p:spPr>
          <a:xfrm>
            <a:off x="2267300" y="2047225"/>
            <a:ext cx="2215025" cy="1275675"/>
          </a:xfrm>
          <a:prstGeom prst="rect">
            <a:avLst/>
          </a:prstGeom>
          <a:noFill/>
          <a:ln>
            <a:noFill/>
          </a:ln>
        </p:spPr>
      </p:pic>
      <p:sp>
        <p:nvSpPr>
          <p:cNvPr id="291" name="Google Shape;291;p27"/>
          <p:cNvSpPr txBox="1"/>
          <p:nvPr/>
        </p:nvSpPr>
        <p:spPr>
          <a:xfrm>
            <a:off x="4406125" y="1950950"/>
            <a:ext cx="2637000" cy="22893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4</a:t>
            </a:r>
            <a:r>
              <a:rPr lang="en" sz="1200">
                <a:solidFill>
                  <a:srgbClr val="434343"/>
                </a:solidFill>
                <a:latin typeface="Calibri"/>
                <a:ea typeface="Calibri"/>
                <a:cs typeface="Calibri"/>
                <a:sym typeface="Calibri"/>
              </a:rPr>
              <a:t> Linear layers of sizes 1258, 512, 256, 64</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Relu </a:t>
            </a:r>
            <a:r>
              <a:rPr lang="en" sz="1200">
                <a:solidFill>
                  <a:srgbClr val="434343"/>
                </a:solidFill>
                <a:latin typeface="Calibri"/>
                <a:ea typeface="Calibri"/>
                <a:cs typeface="Calibri"/>
                <a:sym typeface="Calibri"/>
              </a:rPr>
              <a:t>Activation</a:t>
            </a:r>
            <a:r>
              <a:rPr lang="en" sz="1200">
                <a:solidFill>
                  <a:srgbClr val="434343"/>
                </a:solidFill>
                <a:latin typeface="Calibri"/>
                <a:ea typeface="Calibri"/>
                <a:cs typeface="Calibri"/>
                <a:sym typeface="Calibri"/>
              </a:rPr>
              <a:t> function</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Dropout layer with p=0.1 before the last layer</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Sigmoid activation function for the output layer</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BinaryCrossEntropy loss</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Adam Optimizer</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Learning rate 0.001</a:t>
            </a:r>
            <a:endParaRPr sz="1200">
              <a:solidFill>
                <a:srgbClr val="434343"/>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2" name="Google Shape;292;p27"/>
          <p:cNvSpPr txBox="1"/>
          <p:nvPr/>
        </p:nvSpPr>
        <p:spPr>
          <a:xfrm>
            <a:off x="6973400" y="1789275"/>
            <a:ext cx="20595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434343"/>
              </a:solidFill>
              <a:latin typeface="Calibri"/>
              <a:ea typeface="Calibri"/>
              <a:cs typeface="Calibri"/>
              <a:sym typeface="Calibri"/>
            </a:endParaRPr>
          </a:p>
          <a:p>
            <a:pPr indent="-121920" lvl="0" marL="274320" rtl="0" algn="l">
              <a:spcBef>
                <a:spcPts val="0"/>
              </a:spcBef>
              <a:spcAft>
                <a:spcPts val="0"/>
              </a:spcAft>
              <a:buClr>
                <a:srgbClr val="434343"/>
              </a:buClr>
              <a:buSzPts val="1200"/>
              <a:buFont typeface="Calibri"/>
              <a:buChar char="●"/>
            </a:pPr>
            <a:r>
              <a:rPr lang="en" sz="1200">
                <a:solidFill>
                  <a:srgbClr val="434343"/>
                </a:solidFill>
                <a:latin typeface="Calibri"/>
                <a:ea typeface="Calibri"/>
                <a:cs typeface="Calibri"/>
                <a:sym typeface="Calibri"/>
              </a:rPr>
              <a:t>0.74 accuracy on evaluation set</a:t>
            </a:r>
            <a:endParaRPr sz="1200">
              <a:solidFill>
                <a:srgbClr val="434343"/>
              </a:solidFill>
              <a:latin typeface="Calibri"/>
              <a:ea typeface="Calibri"/>
              <a:cs typeface="Calibri"/>
              <a:sym typeface="Calibri"/>
            </a:endParaRPr>
          </a:p>
        </p:txBody>
      </p:sp>
      <p:sp>
        <p:nvSpPr>
          <p:cNvPr id="293" name="Google Shape;293;p27"/>
          <p:cNvSpPr txBox="1"/>
          <p:nvPr/>
        </p:nvSpPr>
        <p:spPr>
          <a:xfrm>
            <a:off x="15250" y="2039025"/>
            <a:ext cx="2339700" cy="8559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SzPts val="1200"/>
              <a:buFont typeface="Calibri"/>
              <a:buChar char="●"/>
            </a:pPr>
            <a:r>
              <a:rPr lang="en" sz="1200">
                <a:latin typeface="Calibri"/>
                <a:ea typeface="Calibri"/>
                <a:cs typeface="Calibri"/>
                <a:sym typeface="Calibri"/>
              </a:rPr>
              <a:t>Converting tabular data into text files</a:t>
            </a:r>
            <a:endParaRPr sz="1200">
              <a:latin typeface="Calibri"/>
              <a:ea typeface="Calibri"/>
              <a:cs typeface="Calibri"/>
              <a:sym typeface="Calibri"/>
            </a:endParaRPr>
          </a:p>
          <a:p>
            <a:pPr indent="-121920" lvl="0" marL="274320" rtl="0" algn="l">
              <a:spcBef>
                <a:spcPts val="0"/>
              </a:spcBef>
              <a:spcAft>
                <a:spcPts val="0"/>
              </a:spcAft>
              <a:buSzPts val="1200"/>
              <a:buFont typeface="Calibri"/>
              <a:buChar char="●"/>
            </a:pPr>
            <a:r>
              <a:rPr lang="en" sz="1200">
                <a:latin typeface="Calibri"/>
                <a:ea typeface="Calibri"/>
                <a:cs typeface="Calibri"/>
                <a:sym typeface="Calibri"/>
              </a:rPr>
              <a:t>Creating a corpus</a:t>
            </a:r>
            <a:endParaRPr sz="12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100">
                <a:solidFill>
                  <a:srgbClr val="666666"/>
                </a:solidFill>
                <a:latin typeface="Corsiva"/>
                <a:ea typeface="Corsiva"/>
                <a:cs typeface="Corsiva"/>
                <a:sym typeface="Corsiva"/>
              </a:rPr>
              <a:t>Prot2Vec</a:t>
            </a:r>
            <a:endParaRPr b="1" sz="3100">
              <a:solidFill>
                <a:srgbClr val="666666"/>
              </a:solidFill>
              <a:latin typeface="Corsiva"/>
              <a:ea typeface="Corsiva"/>
              <a:cs typeface="Corsiva"/>
              <a:sym typeface="Corsiva"/>
            </a:endParaRPr>
          </a:p>
        </p:txBody>
      </p:sp>
      <p:pic>
        <p:nvPicPr>
          <p:cNvPr id="299" name="Google Shape;299;p28"/>
          <p:cNvPicPr preferRelativeResize="0"/>
          <p:nvPr/>
        </p:nvPicPr>
        <p:blipFill>
          <a:blip r:embed="rId3">
            <a:alphaModFix/>
          </a:blip>
          <a:stretch>
            <a:fillRect/>
          </a:stretch>
        </p:blipFill>
        <p:spPr>
          <a:xfrm>
            <a:off x="730150" y="863525"/>
            <a:ext cx="3467150" cy="4135601"/>
          </a:xfrm>
          <a:prstGeom prst="rect">
            <a:avLst/>
          </a:prstGeom>
          <a:noFill/>
          <a:ln>
            <a:noFill/>
          </a:ln>
        </p:spPr>
      </p:pic>
      <p:sp>
        <p:nvSpPr>
          <p:cNvPr id="300" name="Google Shape;300;p28"/>
          <p:cNvSpPr txBox="1"/>
          <p:nvPr/>
        </p:nvSpPr>
        <p:spPr>
          <a:xfrm>
            <a:off x="5015275" y="530250"/>
            <a:ext cx="3754200" cy="388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666666"/>
                </a:solidFill>
                <a:latin typeface="Calibri"/>
                <a:ea typeface="Calibri"/>
                <a:cs typeface="Calibri"/>
                <a:sym typeface="Calibri"/>
              </a:rPr>
              <a:t>Approach:</a:t>
            </a:r>
            <a:endParaRPr b="1">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Use neural network to represent protein sequence with a single N dimensional vector</a:t>
            </a:r>
            <a:endParaRPr>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Split the protein sequence in group of 3 (3-grams) and create a corpus</a:t>
            </a:r>
            <a:endParaRPr>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Create a set of (word, context) pairs</a:t>
            </a:r>
            <a:endParaRPr>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Randomly generate negative samples (pair of incorrect word and context)</a:t>
            </a:r>
            <a:endParaRPr>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Train the data using Skip gram neural network with a vector size of 100</a:t>
            </a:r>
            <a:endParaRPr>
              <a:solidFill>
                <a:srgbClr val="666666"/>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rgbClr val="666666"/>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a:solidFill>
                  <a:srgbClr val="666666"/>
                </a:solidFill>
                <a:latin typeface="Calibri"/>
                <a:ea typeface="Calibri"/>
                <a:cs typeface="Calibri"/>
                <a:sym typeface="Calibri"/>
              </a:rPr>
              <a:t>Application:</a:t>
            </a:r>
            <a:endParaRPr b="1">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Protein visualization</a:t>
            </a:r>
            <a:endParaRPr>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Protein family classification</a:t>
            </a:r>
            <a:endParaRPr>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Structure prediction</a:t>
            </a:r>
            <a:endParaRPr>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Domain extraction</a:t>
            </a:r>
            <a:endParaRPr>
              <a:solidFill>
                <a:srgbClr val="666666"/>
              </a:solidFill>
              <a:latin typeface="Calibri"/>
              <a:ea typeface="Calibri"/>
              <a:cs typeface="Calibri"/>
              <a:sym typeface="Calibri"/>
            </a:endParaRPr>
          </a:p>
          <a:p>
            <a:pPr indent="-317500" lvl="0" marL="457200" rtl="0" algn="l">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Interaction prediction</a:t>
            </a:r>
            <a:endParaRPr>
              <a:solidFill>
                <a:srgbClr val="666666"/>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Embedding for proteins </a:t>
            </a:r>
            <a:endParaRPr b="1" sz="1600">
              <a:solidFill>
                <a:srgbClr val="FF0000"/>
              </a:solidFill>
              <a:latin typeface="Corsiva"/>
              <a:ea typeface="Corsiva"/>
              <a:cs typeface="Corsiva"/>
              <a:sym typeface="Corsiva"/>
            </a:endParaRPr>
          </a:p>
        </p:txBody>
      </p:sp>
      <p:sp>
        <p:nvSpPr>
          <p:cNvPr id="306" name="Google Shape;306;p29"/>
          <p:cNvSpPr txBox="1"/>
          <p:nvPr/>
        </p:nvSpPr>
        <p:spPr>
          <a:xfrm>
            <a:off x="4906950" y="854550"/>
            <a:ext cx="3867600" cy="1717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Instead of 3-grams we work with Unigrams (single PFAM)</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We create list of target, context and 8 negative samples</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Corpus contains 80277 such pairs which is passed to Skip gram neural net</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p:txBody>
      </p:sp>
      <p:pic>
        <p:nvPicPr>
          <p:cNvPr id="307" name="Google Shape;307;p29"/>
          <p:cNvPicPr preferRelativeResize="0"/>
          <p:nvPr/>
        </p:nvPicPr>
        <p:blipFill>
          <a:blip r:embed="rId3">
            <a:alphaModFix/>
          </a:blip>
          <a:stretch>
            <a:fillRect/>
          </a:stretch>
        </p:blipFill>
        <p:spPr>
          <a:xfrm>
            <a:off x="433275" y="907275"/>
            <a:ext cx="4180100" cy="1380950"/>
          </a:xfrm>
          <a:prstGeom prst="rect">
            <a:avLst/>
          </a:prstGeom>
          <a:noFill/>
          <a:ln cap="flat" cmpd="sng" w="19050">
            <a:solidFill>
              <a:srgbClr val="1155CC"/>
            </a:solidFill>
            <a:prstDash val="solid"/>
            <a:round/>
            <a:headEnd len="sm" w="sm" type="none"/>
            <a:tailEnd len="sm" w="sm" type="none"/>
          </a:ln>
        </p:spPr>
      </p:pic>
      <p:pic>
        <p:nvPicPr>
          <p:cNvPr id="308" name="Google Shape;308;p29"/>
          <p:cNvPicPr preferRelativeResize="0"/>
          <p:nvPr/>
        </p:nvPicPr>
        <p:blipFill>
          <a:blip r:embed="rId4">
            <a:alphaModFix/>
          </a:blip>
          <a:stretch>
            <a:fillRect/>
          </a:stretch>
        </p:blipFill>
        <p:spPr>
          <a:xfrm>
            <a:off x="433275" y="2376425"/>
            <a:ext cx="4180100" cy="2522901"/>
          </a:xfrm>
          <a:prstGeom prst="rect">
            <a:avLst/>
          </a:prstGeom>
          <a:noFill/>
          <a:ln cap="flat" cmpd="sng" w="19050">
            <a:solidFill>
              <a:srgbClr val="1155CC"/>
            </a:solidFill>
            <a:prstDash val="solid"/>
            <a:round/>
            <a:headEnd len="sm" w="sm" type="none"/>
            <a:tailEnd len="sm" w="sm" type="none"/>
          </a:ln>
        </p:spPr>
      </p:pic>
      <p:sp>
        <p:nvSpPr>
          <p:cNvPr id="309" name="Google Shape;309;p29"/>
          <p:cNvSpPr txBox="1"/>
          <p:nvPr/>
        </p:nvSpPr>
        <p:spPr>
          <a:xfrm>
            <a:off x="4935075" y="2723200"/>
            <a:ext cx="3867600" cy="1979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Model contains only 1 hidden layer</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Weights are assigned to Input and hidden layer</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Error calculated after 1st pass is back </a:t>
            </a:r>
            <a:r>
              <a:rPr lang="en" sz="1200">
                <a:solidFill>
                  <a:srgbClr val="666666"/>
                </a:solidFill>
                <a:latin typeface="Calibri"/>
                <a:ea typeface="Calibri"/>
                <a:cs typeface="Calibri"/>
                <a:sym typeface="Calibri"/>
              </a:rPr>
              <a:t>propagated</a:t>
            </a:r>
            <a:r>
              <a:rPr lang="en" sz="1200">
                <a:solidFill>
                  <a:srgbClr val="666666"/>
                </a:solidFill>
                <a:latin typeface="Calibri"/>
                <a:ea typeface="Calibri"/>
                <a:cs typeface="Calibri"/>
                <a:sym typeface="Calibri"/>
              </a:rPr>
              <a:t> to update weights for next iteration</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Repeat process for specified iteration or until desired loss is </a:t>
            </a:r>
            <a:r>
              <a:rPr lang="en" sz="1200">
                <a:solidFill>
                  <a:srgbClr val="666666"/>
                </a:solidFill>
                <a:latin typeface="Calibri"/>
                <a:ea typeface="Calibri"/>
                <a:cs typeface="Calibri"/>
                <a:sym typeface="Calibri"/>
              </a:rPr>
              <a:t>achieved</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0"/>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Embedding for proteins</a:t>
            </a:r>
            <a:endParaRPr b="1" sz="1600">
              <a:solidFill>
                <a:srgbClr val="FF0000"/>
              </a:solidFill>
              <a:latin typeface="Corsiva"/>
              <a:ea typeface="Corsiva"/>
              <a:cs typeface="Corsiva"/>
              <a:sym typeface="Corsiva"/>
            </a:endParaRPr>
          </a:p>
        </p:txBody>
      </p:sp>
      <p:sp>
        <p:nvSpPr>
          <p:cNvPr id="315" name="Google Shape;315;p30"/>
          <p:cNvSpPr txBox="1"/>
          <p:nvPr/>
        </p:nvSpPr>
        <p:spPr>
          <a:xfrm>
            <a:off x="5240550" y="1280225"/>
            <a:ext cx="3614100" cy="171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The embedding output is a vector of size 200 for each PFAM</a:t>
            </a:r>
            <a:endParaRPr>
              <a:solidFill>
                <a:srgbClr val="666666"/>
              </a:solidFill>
              <a:latin typeface="Calibri"/>
              <a:ea typeface="Calibri"/>
              <a:cs typeface="Calibri"/>
              <a:sym typeface="Calibri"/>
            </a:endParaRPr>
          </a:p>
          <a:p>
            <a:pPr indent="0" lvl="0" marL="457200" rtl="0" algn="l">
              <a:spcBef>
                <a:spcPts val="0"/>
              </a:spcBef>
              <a:spcAft>
                <a:spcPts val="0"/>
              </a:spcAft>
              <a:buNone/>
            </a:pPr>
            <a:r>
              <a:t/>
            </a:r>
            <a:endParaRPr>
              <a:solidFill>
                <a:srgbClr val="666666"/>
              </a:solidFill>
              <a:latin typeface="Calibri"/>
              <a:ea typeface="Calibri"/>
              <a:cs typeface="Calibri"/>
              <a:sym typeface="Calibri"/>
            </a:endParaRPr>
          </a:p>
          <a:p>
            <a:pPr indent="0" lvl="0" marL="457200" rtl="0" algn="l">
              <a:spcBef>
                <a:spcPts val="0"/>
              </a:spcBef>
              <a:spcAft>
                <a:spcPts val="0"/>
              </a:spcAft>
              <a:buNone/>
            </a:pPr>
            <a:r>
              <a:t/>
            </a:r>
            <a:endParaRPr>
              <a:solidFill>
                <a:srgbClr val="666666"/>
              </a:solidFill>
              <a:latin typeface="Calibri"/>
              <a:ea typeface="Calibri"/>
              <a:cs typeface="Calibri"/>
              <a:sym typeface="Calibri"/>
            </a:endParaRPr>
          </a:p>
        </p:txBody>
      </p:sp>
      <p:pic>
        <p:nvPicPr>
          <p:cNvPr id="316" name="Google Shape;316;p30"/>
          <p:cNvPicPr preferRelativeResize="0"/>
          <p:nvPr/>
        </p:nvPicPr>
        <p:blipFill>
          <a:blip r:embed="rId3">
            <a:alphaModFix/>
          </a:blip>
          <a:stretch>
            <a:fillRect/>
          </a:stretch>
        </p:blipFill>
        <p:spPr>
          <a:xfrm>
            <a:off x="304350" y="1109750"/>
            <a:ext cx="4705700" cy="2918775"/>
          </a:xfrm>
          <a:prstGeom prst="rect">
            <a:avLst/>
          </a:prstGeom>
          <a:noFill/>
          <a:ln cap="flat" cmpd="sng" w="19050">
            <a:solidFill>
              <a:srgbClr val="1155CC"/>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304350" y="171503"/>
            <a:ext cx="8502600" cy="807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Similar proteins in embedding space</a:t>
            </a:r>
            <a:endParaRPr b="1" sz="3200">
              <a:solidFill>
                <a:srgbClr val="666666"/>
              </a:solidFill>
              <a:latin typeface="Corsiva"/>
              <a:ea typeface="Corsiva"/>
              <a:cs typeface="Corsiva"/>
              <a:sym typeface="Corsiva"/>
            </a:endParaRPr>
          </a:p>
        </p:txBody>
      </p:sp>
      <p:pic>
        <p:nvPicPr>
          <p:cNvPr id="322" name="Google Shape;322;p31"/>
          <p:cNvPicPr preferRelativeResize="0"/>
          <p:nvPr/>
        </p:nvPicPr>
        <p:blipFill>
          <a:blip r:embed="rId3">
            <a:alphaModFix/>
          </a:blip>
          <a:stretch>
            <a:fillRect/>
          </a:stretch>
        </p:blipFill>
        <p:spPr>
          <a:xfrm>
            <a:off x="645825" y="1298177"/>
            <a:ext cx="5086350" cy="704850"/>
          </a:xfrm>
          <a:prstGeom prst="rect">
            <a:avLst/>
          </a:prstGeom>
          <a:noFill/>
          <a:ln>
            <a:noFill/>
          </a:ln>
        </p:spPr>
      </p:pic>
      <p:pic>
        <p:nvPicPr>
          <p:cNvPr id="323" name="Google Shape;323;p31"/>
          <p:cNvPicPr preferRelativeResize="0"/>
          <p:nvPr/>
        </p:nvPicPr>
        <p:blipFill>
          <a:blip r:embed="rId4">
            <a:alphaModFix/>
          </a:blip>
          <a:stretch>
            <a:fillRect/>
          </a:stretch>
        </p:blipFill>
        <p:spPr>
          <a:xfrm>
            <a:off x="645825" y="1961325"/>
            <a:ext cx="5086350" cy="1512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RNN  model with </a:t>
            </a:r>
            <a:r>
              <a:rPr b="1" lang="en" sz="3200">
                <a:solidFill>
                  <a:srgbClr val="666666"/>
                </a:solidFill>
                <a:latin typeface="Corsiva"/>
                <a:ea typeface="Corsiva"/>
                <a:cs typeface="Corsiva"/>
                <a:sym typeface="Corsiva"/>
              </a:rPr>
              <a:t>Prot2Vec</a:t>
            </a:r>
            <a:endParaRPr b="1" sz="3200">
              <a:solidFill>
                <a:srgbClr val="666666"/>
              </a:solidFill>
              <a:latin typeface="Corsiva"/>
              <a:ea typeface="Corsiva"/>
              <a:cs typeface="Corsiva"/>
              <a:sym typeface="Corsiva"/>
            </a:endParaRPr>
          </a:p>
        </p:txBody>
      </p:sp>
      <p:sp>
        <p:nvSpPr>
          <p:cNvPr id="329" name="Google Shape;329;p32"/>
          <p:cNvSpPr/>
          <p:nvPr/>
        </p:nvSpPr>
        <p:spPr>
          <a:xfrm>
            <a:off x="304351" y="1099965"/>
            <a:ext cx="2637000" cy="669600"/>
          </a:xfrm>
          <a:prstGeom prst="homePlat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Loading &amp; Preprocessing</a:t>
            </a:r>
            <a:endParaRPr>
              <a:solidFill>
                <a:srgbClr val="FFFFFF"/>
              </a:solidFill>
              <a:latin typeface="Roboto"/>
              <a:ea typeface="Roboto"/>
              <a:cs typeface="Roboto"/>
              <a:sym typeface="Roboto"/>
            </a:endParaRPr>
          </a:p>
        </p:txBody>
      </p:sp>
      <p:sp>
        <p:nvSpPr>
          <p:cNvPr id="330" name="Google Shape;330;p32"/>
          <p:cNvSpPr/>
          <p:nvPr/>
        </p:nvSpPr>
        <p:spPr>
          <a:xfrm>
            <a:off x="2493099" y="1099750"/>
            <a:ext cx="2457300" cy="669600"/>
          </a:xfrm>
          <a:prstGeom prst="chevron">
            <a:avLst>
              <a:gd fmla="val 50000" name="adj"/>
            </a:avLst>
          </a:prstGeom>
          <a:solidFill>
            <a:srgbClr val="0099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Prot2Vec</a:t>
            </a:r>
            <a:endParaRPr>
              <a:solidFill>
                <a:srgbClr val="FFFFFF"/>
              </a:solidFill>
              <a:latin typeface="Roboto"/>
              <a:ea typeface="Roboto"/>
              <a:cs typeface="Roboto"/>
              <a:sym typeface="Roboto"/>
            </a:endParaRPr>
          </a:p>
        </p:txBody>
      </p:sp>
      <p:sp>
        <p:nvSpPr>
          <p:cNvPr id="331" name="Google Shape;331;p32"/>
          <p:cNvSpPr/>
          <p:nvPr/>
        </p:nvSpPr>
        <p:spPr>
          <a:xfrm>
            <a:off x="4491467" y="1099750"/>
            <a:ext cx="2457300" cy="669600"/>
          </a:xfrm>
          <a:prstGeom prst="chevron">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RNN</a:t>
            </a:r>
            <a:r>
              <a:rPr lang="en">
                <a:solidFill>
                  <a:srgbClr val="FFFFFF"/>
                </a:solidFill>
                <a:latin typeface="Roboto"/>
                <a:ea typeface="Roboto"/>
                <a:cs typeface="Roboto"/>
                <a:sym typeface="Roboto"/>
              </a:rPr>
              <a:t> Model</a:t>
            </a:r>
            <a:endParaRPr>
              <a:solidFill>
                <a:srgbClr val="FFFFFF"/>
              </a:solidFill>
              <a:latin typeface="Roboto"/>
              <a:ea typeface="Roboto"/>
              <a:cs typeface="Roboto"/>
              <a:sym typeface="Roboto"/>
            </a:endParaRPr>
          </a:p>
        </p:txBody>
      </p:sp>
      <p:sp>
        <p:nvSpPr>
          <p:cNvPr id="332" name="Google Shape;332;p32"/>
          <p:cNvSpPr/>
          <p:nvPr/>
        </p:nvSpPr>
        <p:spPr>
          <a:xfrm>
            <a:off x="6545896" y="1099750"/>
            <a:ext cx="2457300" cy="669600"/>
          </a:xfrm>
          <a:prstGeom prst="chevron">
            <a:avLst>
              <a:gd fmla="val 50000" name="adj"/>
            </a:avLst>
          </a:prstGeom>
          <a:solidFill>
            <a:srgbClr val="0099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Model Evaluation</a:t>
            </a:r>
            <a:endParaRPr>
              <a:solidFill>
                <a:srgbClr val="FFFFFF"/>
              </a:solidFill>
              <a:latin typeface="Roboto"/>
              <a:ea typeface="Roboto"/>
              <a:cs typeface="Roboto"/>
              <a:sym typeface="Roboto"/>
            </a:endParaRPr>
          </a:p>
        </p:txBody>
      </p:sp>
      <p:sp>
        <p:nvSpPr>
          <p:cNvPr id="333" name="Google Shape;333;p32"/>
          <p:cNvSpPr txBox="1"/>
          <p:nvPr/>
        </p:nvSpPr>
        <p:spPr>
          <a:xfrm>
            <a:off x="338325" y="2075712"/>
            <a:ext cx="2059500" cy="1737600"/>
          </a:xfrm>
          <a:prstGeom prst="rect">
            <a:avLst/>
          </a:prstGeom>
          <a:noFill/>
          <a:ln>
            <a:noFill/>
          </a:ln>
        </p:spPr>
        <p:txBody>
          <a:bodyPr anchorCtr="0" anchor="t" bIns="91425" lIns="91425" spcFirstLastPara="1" rIns="91425" wrap="square" tIns="91425">
            <a:noAutofit/>
          </a:bodyPr>
          <a:lstStyle/>
          <a:p>
            <a:pPr indent="-121919" lvl="0" marL="182880" marR="9144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Create a vocabulary for PFAMS </a:t>
            </a:r>
            <a:endParaRPr sz="1200">
              <a:solidFill>
                <a:srgbClr val="666666"/>
              </a:solidFill>
              <a:latin typeface="Calibri"/>
              <a:ea typeface="Calibri"/>
              <a:cs typeface="Calibri"/>
              <a:sym typeface="Calibri"/>
            </a:endParaRPr>
          </a:p>
          <a:p>
            <a:pPr indent="-121919" lvl="0" marL="182880" marR="9144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Split dataset into Training and Test set</a:t>
            </a:r>
            <a:endParaRPr sz="1200">
              <a:solidFill>
                <a:srgbClr val="666666"/>
              </a:solidFill>
              <a:latin typeface="Calibri"/>
              <a:ea typeface="Calibri"/>
              <a:cs typeface="Calibri"/>
              <a:sym typeface="Calibri"/>
            </a:endParaRPr>
          </a:p>
          <a:p>
            <a:pPr indent="0" lvl="0" marL="457200" marR="91440" rtl="0" algn="l">
              <a:spcBef>
                <a:spcPts val="0"/>
              </a:spcBef>
              <a:spcAft>
                <a:spcPts val="0"/>
              </a:spcAft>
              <a:buNone/>
            </a:pPr>
            <a:r>
              <a:t/>
            </a:r>
            <a:endParaRPr sz="1200">
              <a:solidFill>
                <a:srgbClr val="666666"/>
              </a:solidFill>
              <a:latin typeface="Calibri"/>
              <a:ea typeface="Calibri"/>
              <a:cs typeface="Calibri"/>
              <a:sym typeface="Calibri"/>
            </a:endParaRPr>
          </a:p>
        </p:txBody>
      </p:sp>
      <p:sp>
        <p:nvSpPr>
          <p:cNvPr id="334" name="Google Shape;334;p32"/>
          <p:cNvSpPr txBox="1"/>
          <p:nvPr/>
        </p:nvSpPr>
        <p:spPr>
          <a:xfrm>
            <a:off x="2397825" y="2073200"/>
            <a:ext cx="2221500" cy="8565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Load the embedding weight from Prot2Vec and pass its as 1st layer in RNN model</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p:txBody>
      </p:sp>
      <p:sp>
        <p:nvSpPr>
          <p:cNvPr id="335" name="Google Shape;335;p32"/>
          <p:cNvSpPr txBox="1"/>
          <p:nvPr/>
        </p:nvSpPr>
        <p:spPr>
          <a:xfrm>
            <a:off x="4415275" y="2073200"/>
            <a:ext cx="2457300" cy="20988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Create RNN model with:</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Prot2VecEmbedding layer</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2 GRU layer</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Fully connected linear layer</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Loss function = Logit loss</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Optimizer = Adam</a:t>
            </a:r>
            <a:endParaRPr sz="1200">
              <a:solidFill>
                <a:srgbClr val="666666"/>
              </a:solidFill>
              <a:latin typeface="Calibri"/>
              <a:ea typeface="Calibri"/>
              <a:cs typeface="Calibri"/>
              <a:sym typeface="Calibri"/>
            </a:endParaRPr>
          </a:p>
          <a:p>
            <a:pPr indent="0" lvl="0" marL="0" rtl="0" algn="l">
              <a:spcBef>
                <a:spcPts val="0"/>
              </a:spcBef>
              <a:spcAft>
                <a:spcPts val="0"/>
              </a:spcAft>
              <a:buNone/>
            </a:pPr>
            <a:r>
              <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p:txBody>
      </p:sp>
      <p:sp>
        <p:nvSpPr>
          <p:cNvPr id="336" name="Google Shape;336;p32"/>
          <p:cNvSpPr txBox="1"/>
          <p:nvPr/>
        </p:nvSpPr>
        <p:spPr>
          <a:xfrm>
            <a:off x="6744800" y="1941675"/>
            <a:ext cx="20595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0.76 accuracy on evaluation set</a:t>
            </a:r>
            <a:endParaRPr sz="1200">
              <a:solidFill>
                <a:srgbClr val="666666"/>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1050512" y="660971"/>
            <a:ext cx="8465100" cy="45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99CC"/>
              </a:buClr>
              <a:buSzPts val="2500"/>
              <a:buFont typeface="Calibri"/>
              <a:buNone/>
            </a:pPr>
            <a:r>
              <a:rPr b="1" lang="en" sz="3000">
                <a:solidFill>
                  <a:srgbClr val="000000"/>
                </a:solidFill>
                <a:latin typeface="Corsiva"/>
                <a:ea typeface="Corsiva"/>
                <a:cs typeface="Corsiva"/>
                <a:sym typeface="Corsiva"/>
              </a:rPr>
              <a:t>Agenda</a:t>
            </a:r>
            <a:endParaRPr b="1" sz="3300">
              <a:solidFill>
                <a:srgbClr val="000000"/>
              </a:solidFill>
              <a:latin typeface="Corsiva"/>
              <a:ea typeface="Corsiva"/>
              <a:cs typeface="Corsiva"/>
              <a:sym typeface="Corsiva"/>
            </a:endParaRPr>
          </a:p>
        </p:txBody>
      </p:sp>
      <p:grpSp>
        <p:nvGrpSpPr>
          <p:cNvPr id="66" name="Google Shape;66;p15"/>
          <p:cNvGrpSpPr/>
          <p:nvPr/>
        </p:nvGrpSpPr>
        <p:grpSpPr>
          <a:xfrm>
            <a:off x="3629438" y="987973"/>
            <a:ext cx="4243157" cy="545796"/>
            <a:chOff x="3614338" y="828146"/>
            <a:chExt cx="4243157" cy="545796"/>
          </a:xfrm>
        </p:grpSpPr>
        <p:sp>
          <p:nvSpPr>
            <p:cNvPr id="67" name="Google Shape;67;p15"/>
            <p:cNvSpPr txBox="1"/>
            <p:nvPr/>
          </p:nvSpPr>
          <p:spPr>
            <a:xfrm>
              <a:off x="4455501" y="931634"/>
              <a:ext cx="503400" cy="338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E4E4E"/>
                </a:buClr>
                <a:buSzPts val="1600"/>
                <a:buFont typeface="Calibri"/>
                <a:buNone/>
              </a:pPr>
              <a:r>
                <a:rPr b="1" i="0" lang="en" sz="1600" u="none" cap="none" strike="noStrike">
                  <a:solidFill>
                    <a:srgbClr val="4E4E4E"/>
                  </a:solidFill>
                  <a:latin typeface="Calibri"/>
                  <a:ea typeface="Calibri"/>
                  <a:cs typeface="Calibri"/>
                  <a:sym typeface="Calibri"/>
                </a:rPr>
                <a:t>02</a:t>
              </a:r>
              <a:endParaRPr b="1" i="0" sz="1400" u="none" cap="none" strike="noStrike">
                <a:solidFill>
                  <a:srgbClr val="4E4E4E"/>
                </a:solidFill>
                <a:latin typeface="Calibri"/>
                <a:ea typeface="Calibri"/>
                <a:cs typeface="Calibri"/>
                <a:sym typeface="Calibri"/>
              </a:endParaRPr>
            </a:p>
          </p:txBody>
        </p:sp>
        <p:sp>
          <p:nvSpPr>
            <p:cNvPr id="68" name="Google Shape;68;p15"/>
            <p:cNvSpPr/>
            <p:nvPr/>
          </p:nvSpPr>
          <p:spPr>
            <a:xfrm>
              <a:off x="5084595" y="931747"/>
              <a:ext cx="2772900" cy="338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4E4E4E"/>
                </a:buClr>
                <a:buSzPts val="1400"/>
                <a:buFont typeface="Calibri"/>
                <a:buNone/>
              </a:pPr>
              <a:r>
                <a:rPr lang="en">
                  <a:solidFill>
                    <a:srgbClr val="4E4E4E"/>
                  </a:solidFill>
                  <a:latin typeface="Calibri"/>
                  <a:ea typeface="Calibri"/>
                  <a:cs typeface="Calibri"/>
                  <a:sym typeface="Calibri"/>
                </a:rPr>
                <a:t>Dataset Overview</a:t>
              </a:r>
              <a:endParaRPr/>
            </a:p>
          </p:txBody>
        </p:sp>
        <p:grpSp>
          <p:nvGrpSpPr>
            <p:cNvPr id="69" name="Google Shape;69;p15"/>
            <p:cNvGrpSpPr/>
            <p:nvPr/>
          </p:nvGrpSpPr>
          <p:grpSpPr>
            <a:xfrm>
              <a:off x="3614338" y="828146"/>
              <a:ext cx="679425" cy="545796"/>
              <a:chOff x="2092324" y="2406650"/>
              <a:chExt cx="760409" cy="640080"/>
            </a:xfrm>
          </p:grpSpPr>
          <p:sp>
            <p:nvSpPr>
              <p:cNvPr id="70" name="Google Shape;70;p15"/>
              <p:cNvSpPr/>
              <p:nvPr/>
            </p:nvSpPr>
            <p:spPr>
              <a:xfrm>
                <a:off x="2092324" y="2406650"/>
                <a:ext cx="760409" cy="640080"/>
              </a:xfrm>
              <a:custGeom>
                <a:rect b="b" l="l" r="r" t="t"/>
                <a:pathLst>
                  <a:path extrusionOk="0" h="640080" w="760409">
                    <a:moveTo>
                      <a:pt x="320040" y="0"/>
                    </a:moveTo>
                    <a:cubicBezTo>
                      <a:pt x="402433" y="0"/>
                      <a:pt x="477554" y="31136"/>
                      <a:pt x="533503" y="83144"/>
                    </a:cubicBezTo>
                    <a:lnTo>
                      <a:pt x="534566" y="83144"/>
                    </a:lnTo>
                    <a:lnTo>
                      <a:pt x="538485" y="87254"/>
                    </a:lnTo>
                    <a:cubicBezTo>
                      <a:pt x="545629" y="92848"/>
                      <a:pt x="551956" y="99309"/>
                      <a:pt x="557131" y="106813"/>
                    </a:cubicBezTo>
                    <a:lnTo>
                      <a:pt x="760409" y="320041"/>
                    </a:lnTo>
                    <a:lnTo>
                      <a:pt x="557124" y="533275"/>
                    </a:lnTo>
                    <a:cubicBezTo>
                      <a:pt x="551953" y="540775"/>
                      <a:pt x="545629" y="547232"/>
                      <a:pt x="538489" y="552822"/>
                    </a:cubicBezTo>
                    <a:lnTo>
                      <a:pt x="534566" y="556937"/>
                    </a:lnTo>
                    <a:lnTo>
                      <a:pt x="533502" y="556937"/>
                    </a:lnTo>
                    <a:cubicBezTo>
                      <a:pt x="477553" y="608945"/>
                      <a:pt x="402433" y="640080"/>
                      <a:pt x="320040" y="640080"/>
                    </a:cubicBezTo>
                    <a:cubicBezTo>
                      <a:pt x="143287" y="640080"/>
                      <a:pt x="0" y="496793"/>
                      <a:pt x="0" y="320040"/>
                    </a:cubicBezTo>
                    <a:cubicBezTo>
                      <a:pt x="0" y="143287"/>
                      <a:pt x="143287" y="0"/>
                      <a:pt x="320040" y="0"/>
                    </a:cubicBezTo>
                    <a:close/>
                  </a:path>
                </a:pathLst>
              </a:custGeom>
              <a:solidFill>
                <a:srgbClr val="B7E0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 name="Google Shape;71;p15"/>
              <p:cNvSpPr/>
              <p:nvPr/>
            </p:nvSpPr>
            <p:spPr>
              <a:xfrm>
                <a:off x="2185179" y="2498090"/>
                <a:ext cx="457200" cy="457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id="72" name="Google Shape;72;p15"/>
            <p:cNvPicPr preferRelativeResize="0"/>
            <p:nvPr/>
          </p:nvPicPr>
          <p:blipFill rotWithShape="1">
            <a:blip r:embed="rId3">
              <a:alphaModFix/>
            </a:blip>
            <a:srcRect b="0" l="0" r="0" t="0"/>
            <a:stretch/>
          </p:blipFill>
          <p:spPr>
            <a:xfrm>
              <a:off x="3764368" y="963751"/>
              <a:ext cx="274320" cy="274320"/>
            </a:xfrm>
            <a:prstGeom prst="rect">
              <a:avLst/>
            </a:prstGeom>
            <a:noFill/>
            <a:ln>
              <a:noFill/>
            </a:ln>
          </p:spPr>
        </p:pic>
      </p:grpSp>
      <p:grpSp>
        <p:nvGrpSpPr>
          <p:cNvPr id="73" name="Google Shape;73;p15"/>
          <p:cNvGrpSpPr/>
          <p:nvPr/>
        </p:nvGrpSpPr>
        <p:grpSpPr>
          <a:xfrm>
            <a:off x="3629438" y="2931841"/>
            <a:ext cx="4243157" cy="545796"/>
            <a:chOff x="3614338" y="2729003"/>
            <a:chExt cx="4243157" cy="545796"/>
          </a:xfrm>
        </p:grpSpPr>
        <p:grpSp>
          <p:nvGrpSpPr>
            <p:cNvPr id="74" name="Google Shape;74;p15"/>
            <p:cNvGrpSpPr/>
            <p:nvPr/>
          </p:nvGrpSpPr>
          <p:grpSpPr>
            <a:xfrm>
              <a:off x="3614338" y="2729003"/>
              <a:ext cx="679425" cy="545796"/>
              <a:chOff x="2092324" y="2406650"/>
              <a:chExt cx="760409" cy="640080"/>
            </a:xfrm>
          </p:grpSpPr>
          <p:sp>
            <p:nvSpPr>
              <p:cNvPr id="75" name="Google Shape;75;p15"/>
              <p:cNvSpPr/>
              <p:nvPr/>
            </p:nvSpPr>
            <p:spPr>
              <a:xfrm>
                <a:off x="2092324" y="2406650"/>
                <a:ext cx="760409" cy="640080"/>
              </a:xfrm>
              <a:custGeom>
                <a:rect b="b" l="l" r="r" t="t"/>
                <a:pathLst>
                  <a:path extrusionOk="0" h="640080" w="760409">
                    <a:moveTo>
                      <a:pt x="320040" y="0"/>
                    </a:moveTo>
                    <a:cubicBezTo>
                      <a:pt x="402433" y="0"/>
                      <a:pt x="477554" y="31136"/>
                      <a:pt x="533503" y="83144"/>
                    </a:cubicBezTo>
                    <a:lnTo>
                      <a:pt x="534566" y="83144"/>
                    </a:lnTo>
                    <a:lnTo>
                      <a:pt x="538485" y="87254"/>
                    </a:lnTo>
                    <a:cubicBezTo>
                      <a:pt x="545629" y="92848"/>
                      <a:pt x="551956" y="99309"/>
                      <a:pt x="557131" y="106813"/>
                    </a:cubicBezTo>
                    <a:lnTo>
                      <a:pt x="760409" y="320041"/>
                    </a:lnTo>
                    <a:lnTo>
                      <a:pt x="557124" y="533275"/>
                    </a:lnTo>
                    <a:cubicBezTo>
                      <a:pt x="551953" y="540775"/>
                      <a:pt x="545629" y="547232"/>
                      <a:pt x="538489" y="552822"/>
                    </a:cubicBezTo>
                    <a:lnTo>
                      <a:pt x="534566" y="556937"/>
                    </a:lnTo>
                    <a:lnTo>
                      <a:pt x="533502" y="556937"/>
                    </a:lnTo>
                    <a:cubicBezTo>
                      <a:pt x="477553" y="608945"/>
                      <a:pt x="402433" y="640080"/>
                      <a:pt x="320040" y="640080"/>
                    </a:cubicBezTo>
                    <a:cubicBezTo>
                      <a:pt x="143287" y="640080"/>
                      <a:pt x="0" y="496793"/>
                      <a:pt x="0" y="320040"/>
                    </a:cubicBezTo>
                    <a:cubicBezTo>
                      <a:pt x="0" y="143287"/>
                      <a:pt x="143287" y="0"/>
                      <a:pt x="32004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6" name="Google Shape;76;p15"/>
              <p:cNvSpPr/>
              <p:nvPr/>
            </p:nvSpPr>
            <p:spPr>
              <a:xfrm>
                <a:off x="2185179" y="2498090"/>
                <a:ext cx="457200" cy="457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7" name="Google Shape;77;p15"/>
            <p:cNvSpPr txBox="1"/>
            <p:nvPr/>
          </p:nvSpPr>
          <p:spPr>
            <a:xfrm>
              <a:off x="4455501" y="2832491"/>
              <a:ext cx="503400" cy="338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E4E4E"/>
                </a:buClr>
                <a:buSzPts val="1600"/>
                <a:buFont typeface="Calibri"/>
                <a:buNone/>
              </a:pPr>
              <a:r>
                <a:rPr b="1" i="0" lang="en" sz="1600" u="none" cap="none" strike="noStrike">
                  <a:solidFill>
                    <a:srgbClr val="4E4E4E"/>
                  </a:solidFill>
                  <a:latin typeface="Calibri"/>
                  <a:ea typeface="Calibri"/>
                  <a:cs typeface="Calibri"/>
                  <a:sym typeface="Calibri"/>
                </a:rPr>
                <a:t>05</a:t>
              </a:r>
              <a:endParaRPr b="1" i="0" sz="1400" u="none" cap="none" strike="noStrike">
                <a:solidFill>
                  <a:srgbClr val="4E4E4E"/>
                </a:solidFill>
                <a:latin typeface="Calibri"/>
                <a:ea typeface="Calibri"/>
                <a:cs typeface="Calibri"/>
                <a:sym typeface="Calibri"/>
              </a:endParaRPr>
            </a:p>
          </p:txBody>
        </p:sp>
        <p:sp>
          <p:nvSpPr>
            <p:cNvPr id="78" name="Google Shape;78;p15"/>
            <p:cNvSpPr/>
            <p:nvPr/>
          </p:nvSpPr>
          <p:spPr>
            <a:xfrm>
              <a:off x="5084595" y="2832604"/>
              <a:ext cx="2772900" cy="338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4E4E4E"/>
                </a:buClr>
                <a:buSzPts val="1400"/>
                <a:buFont typeface="Calibri"/>
                <a:buNone/>
              </a:pPr>
              <a:r>
                <a:rPr lang="en">
                  <a:solidFill>
                    <a:srgbClr val="4E4E4E"/>
                  </a:solidFill>
                  <a:latin typeface="Calibri"/>
                  <a:ea typeface="Calibri"/>
                  <a:cs typeface="Calibri"/>
                  <a:sym typeface="Calibri"/>
                </a:rPr>
                <a:t>Important Protein Identification</a:t>
              </a:r>
              <a:endParaRPr/>
            </a:p>
          </p:txBody>
        </p:sp>
        <p:pic>
          <p:nvPicPr>
            <p:cNvPr descr="50b4cf_Increasing_128px.png" id="79" name="Google Shape;79;p15"/>
            <p:cNvPicPr preferRelativeResize="0"/>
            <p:nvPr/>
          </p:nvPicPr>
          <p:blipFill rotWithShape="1">
            <a:blip r:embed="rId4">
              <a:alphaModFix/>
            </a:blip>
            <a:srcRect b="0" l="0" r="0" t="0"/>
            <a:stretch/>
          </p:blipFill>
          <p:spPr>
            <a:xfrm>
              <a:off x="3753018" y="2841448"/>
              <a:ext cx="274320" cy="274320"/>
            </a:xfrm>
            <a:prstGeom prst="rect">
              <a:avLst/>
            </a:prstGeom>
            <a:noFill/>
            <a:ln>
              <a:noFill/>
            </a:ln>
          </p:spPr>
        </p:pic>
      </p:grpSp>
      <p:grpSp>
        <p:nvGrpSpPr>
          <p:cNvPr id="80" name="Google Shape;80;p15"/>
          <p:cNvGrpSpPr/>
          <p:nvPr/>
        </p:nvGrpSpPr>
        <p:grpSpPr>
          <a:xfrm>
            <a:off x="3629438" y="1635929"/>
            <a:ext cx="4243157" cy="545796"/>
            <a:chOff x="3614338" y="1461765"/>
            <a:chExt cx="4243157" cy="545796"/>
          </a:xfrm>
        </p:grpSpPr>
        <p:grpSp>
          <p:nvGrpSpPr>
            <p:cNvPr id="81" name="Google Shape;81;p15"/>
            <p:cNvGrpSpPr/>
            <p:nvPr/>
          </p:nvGrpSpPr>
          <p:grpSpPr>
            <a:xfrm>
              <a:off x="3614338" y="1461765"/>
              <a:ext cx="679425" cy="545796"/>
              <a:chOff x="2092324" y="2406650"/>
              <a:chExt cx="760409" cy="640080"/>
            </a:xfrm>
          </p:grpSpPr>
          <p:sp>
            <p:nvSpPr>
              <p:cNvPr id="82" name="Google Shape;82;p15"/>
              <p:cNvSpPr/>
              <p:nvPr/>
            </p:nvSpPr>
            <p:spPr>
              <a:xfrm>
                <a:off x="2092324" y="2406650"/>
                <a:ext cx="760409" cy="640080"/>
              </a:xfrm>
              <a:custGeom>
                <a:rect b="b" l="l" r="r" t="t"/>
                <a:pathLst>
                  <a:path extrusionOk="0" h="640080" w="760409">
                    <a:moveTo>
                      <a:pt x="320040" y="0"/>
                    </a:moveTo>
                    <a:cubicBezTo>
                      <a:pt x="402433" y="0"/>
                      <a:pt x="477554" y="31136"/>
                      <a:pt x="533503" y="83144"/>
                    </a:cubicBezTo>
                    <a:lnTo>
                      <a:pt x="534566" y="83144"/>
                    </a:lnTo>
                    <a:lnTo>
                      <a:pt x="538485" y="87254"/>
                    </a:lnTo>
                    <a:cubicBezTo>
                      <a:pt x="545629" y="92848"/>
                      <a:pt x="551956" y="99309"/>
                      <a:pt x="557131" y="106813"/>
                    </a:cubicBezTo>
                    <a:lnTo>
                      <a:pt x="760409" y="320041"/>
                    </a:lnTo>
                    <a:lnTo>
                      <a:pt x="557124" y="533275"/>
                    </a:lnTo>
                    <a:cubicBezTo>
                      <a:pt x="551953" y="540775"/>
                      <a:pt x="545629" y="547232"/>
                      <a:pt x="538489" y="552822"/>
                    </a:cubicBezTo>
                    <a:lnTo>
                      <a:pt x="534566" y="556937"/>
                    </a:lnTo>
                    <a:lnTo>
                      <a:pt x="533502" y="556937"/>
                    </a:lnTo>
                    <a:cubicBezTo>
                      <a:pt x="477553" y="608945"/>
                      <a:pt x="402433" y="640080"/>
                      <a:pt x="320040" y="640080"/>
                    </a:cubicBezTo>
                    <a:cubicBezTo>
                      <a:pt x="143287" y="640080"/>
                      <a:pt x="0" y="496793"/>
                      <a:pt x="0" y="320040"/>
                    </a:cubicBezTo>
                    <a:cubicBezTo>
                      <a:pt x="0" y="143287"/>
                      <a:pt x="143287" y="0"/>
                      <a:pt x="320040" y="0"/>
                    </a:cubicBezTo>
                    <a:close/>
                  </a:path>
                </a:pathLst>
              </a:custGeom>
              <a:solidFill>
                <a:srgbClr val="A6D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 name="Google Shape;83;p15"/>
              <p:cNvSpPr/>
              <p:nvPr/>
            </p:nvSpPr>
            <p:spPr>
              <a:xfrm>
                <a:off x="2185179" y="2498090"/>
                <a:ext cx="457200" cy="457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84" name="Google Shape;84;p15"/>
            <p:cNvSpPr txBox="1"/>
            <p:nvPr/>
          </p:nvSpPr>
          <p:spPr>
            <a:xfrm>
              <a:off x="4455501" y="1565253"/>
              <a:ext cx="503400" cy="338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E4E4E"/>
                </a:buClr>
                <a:buSzPts val="1600"/>
                <a:buFont typeface="Calibri"/>
                <a:buNone/>
              </a:pPr>
              <a:r>
                <a:rPr b="1" i="0" lang="en" sz="1600" u="none" cap="none" strike="noStrike">
                  <a:solidFill>
                    <a:srgbClr val="4E4E4E"/>
                  </a:solidFill>
                  <a:latin typeface="Calibri"/>
                  <a:ea typeface="Calibri"/>
                  <a:cs typeface="Calibri"/>
                  <a:sym typeface="Calibri"/>
                </a:rPr>
                <a:t>03</a:t>
              </a:r>
              <a:endParaRPr b="1" i="0" sz="1400" u="none" cap="none" strike="noStrike">
                <a:solidFill>
                  <a:srgbClr val="4E4E4E"/>
                </a:solidFill>
                <a:latin typeface="Calibri"/>
                <a:ea typeface="Calibri"/>
                <a:cs typeface="Calibri"/>
                <a:sym typeface="Calibri"/>
              </a:endParaRPr>
            </a:p>
          </p:txBody>
        </p:sp>
        <p:sp>
          <p:nvSpPr>
            <p:cNvPr id="85" name="Google Shape;85;p15"/>
            <p:cNvSpPr/>
            <p:nvPr/>
          </p:nvSpPr>
          <p:spPr>
            <a:xfrm>
              <a:off x="5084595" y="1565366"/>
              <a:ext cx="2772900" cy="338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4E4E4E"/>
                </a:buClr>
                <a:buSzPts val="1400"/>
                <a:buFont typeface="Calibri"/>
                <a:buNone/>
              </a:pPr>
              <a:r>
                <a:rPr lang="en">
                  <a:solidFill>
                    <a:srgbClr val="4E4E4E"/>
                  </a:solidFill>
                  <a:latin typeface="Calibri"/>
                  <a:ea typeface="Calibri"/>
                  <a:cs typeface="Calibri"/>
                  <a:sym typeface="Calibri"/>
                </a:rPr>
                <a:t>Why use text data?</a:t>
              </a:r>
              <a:endParaRPr>
                <a:solidFill>
                  <a:srgbClr val="4E4E4E"/>
                </a:solidFill>
                <a:latin typeface="Calibri"/>
                <a:ea typeface="Calibri"/>
                <a:cs typeface="Calibri"/>
                <a:sym typeface="Calibri"/>
              </a:endParaRPr>
            </a:p>
          </p:txBody>
        </p:sp>
        <p:pic>
          <p:nvPicPr>
            <p:cNvPr descr="50b4cf_Archery_128px.png" id="86" name="Google Shape;86;p15"/>
            <p:cNvPicPr preferRelativeResize="0"/>
            <p:nvPr/>
          </p:nvPicPr>
          <p:blipFill rotWithShape="1">
            <a:blip r:embed="rId5">
              <a:alphaModFix/>
            </a:blip>
            <a:srcRect b="0" l="0" r="0" t="0"/>
            <a:stretch/>
          </p:blipFill>
          <p:spPr>
            <a:xfrm>
              <a:off x="3764368" y="1597370"/>
              <a:ext cx="274320" cy="274320"/>
            </a:xfrm>
            <a:prstGeom prst="rect">
              <a:avLst/>
            </a:prstGeom>
            <a:noFill/>
            <a:ln>
              <a:noFill/>
            </a:ln>
          </p:spPr>
        </p:pic>
      </p:grpSp>
      <p:grpSp>
        <p:nvGrpSpPr>
          <p:cNvPr id="87" name="Google Shape;87;p15"/>
          <p:cNvGrpSpPr/>
          <p:nvPr/>
        </p:nvGrpSpPr>
        <p:grpSpPr>
          <a:xfrm>
            <a:off x="3629438" y="2283885"/>
            <a:ext cx="4876163" cy="545796"/>
            <a:chOff x="3614338" y="2095384"/>
            <a:chExt cx="4876163" cy="545796"/>
          </a:xfrm>
        </p:grpSpPr>
        <p:grpSp>
          <p:nvGrpSpPr>
            <p:cNvPr id="88" name="Google Shape;88;p15"/>
            <p:cNvGrpSpPr/>
            <p:nvPr/>
          </p:nvGrpSpPr>
          <p:grpSpPr>
            <a:xfrm>
              <a:off x="3614338" y="2095384"/>
              <a:ext cx="679425" cy="545796"/>
              <a:chOff x="2092324" y="2406650"/>
              <a:chExt cx="760409" cy="640080"/>
            </a:xfrm>
          </p:grpSpPr>
          <p:sp>
            <p:nvSpPr>
              <p:cNvPr id="89" name="Google Shape;89;p15"/>
              <p:cNvSpPr/>
              <p:nvPr/>
            </p:nvSpPr>
            <p:spPr>
              <a:xfrm>
                <a:off x="2092324" y="2406650"/>
                <a:ext cx="760409" cy="640080"/>
              </a:xfrm>
              <a:custGeom>
                <a:rect b="b" l="l" r="r" t="t"/>
                <a:pathLst>
                  <a:path extrusionOk="0" h="640080" w="760409">
                    <a:moveTo>
                      <a:pt x="320040" y="0"/>
                    </a:moveTo>
                    <a:cubicBezTo>
                      <a:pt x="402433" y="0"/>
                      <a:pt x="477554" y="31136"/>
                      <a:pt x="533503" y="83144"/>
                    </a:cubicBezTo>
                    <a:lnTo>
                      <a:pt x="534566" y="83144"/>
                    </a:lnTo>
                    <a:lnTo>
                      <a:pt x="538485" y="87254"/>
                    </a:lnTo>
                    <a:cubicBezTo>
                      <a:pt x="545629" y="92848"/>
                      <a:pt x="551956" y="99309"/>
                      <a:pt x="557131" y="106813"/>
                    </a:cubicBezTo>
                    <a:lnTo>
                      <a:pt x="760409" y="320041"/>
                    </a:lnTo>
                    <a:lnTo>
                      <a:pt x="557124" y="533275"/>
                    </a:lnTo>
                    <a:cubicBezTo>
                      <a:pt x="551953" y="540775"/>
                      <a:pt x="545629" y="547232"/>
                      <a:pt x="538489" y="552822"/>
                    </a:cubicBezTo>
                    <a:lnTo>
                      <a:pt x="534566" y="556937"/>
                    </a:lnTo>
                    <a:lnTo>
                      <a:pt x="533502" y="556937"/>
                    </a:lnTo>
                    <a:cubicBezTo>
                      <a:pt x="477553" y="608945"/>
                      <a:pt x="402433" y="640080"/>
                      <a:pt x="320040" y="640080"/>
                    </a:cubicBezTo>
                    <a:cubicBezTo>
                      <a:pt x="143287" y="640080"/>
                      <a:pt x="0" y="496793"/>
                      <a:pt x="0" y="320040"/>
                    </a:cubicBezTo>
                    <a:cubicBezTo>
                      <a:pt x="0" y="143287"/>
                      <a:pt x="143287" y="0"/>
                      <a:pt x="320040" y="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 name="Google Shape;90;p15"/>
              <p:cNvSpPr/>
              <p:nvPr/>
            </p:nvSpPr>
            <p:spPr>
              <a:xfrm>
                <a:off x="2185179" y="2498090"/>
                <a:ext cx="457200" cy="457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1" name="Google Shape;91;p15"/>
            <p:cNvSpPr txBox="1"/>
            <p:nvPr/>
          </p:nvSpPr>
          <p:spPr>
            <a:xfrm>
              <a:off x="4455501" y="2198872"/>
              <a:ext cx="503400" cy="338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E4E4E"/>
                </a:buClr>
                <a:buSzPts val="1600"/>
                <a:buFont typeface="Calibri"/>
                <a:buNone/>
              </a:pPr>
              <a:r>
                <a:rPr b="1" i="0" lang="en" sz="1600" u="none" cap="none" strike="noStrike">
                  <a:solidFill>
                    <a:srgbClr val="4E4E4E"/>
                  </a:solidFill>
                  <a:latin typeface="Calibri"/>
                  <a:ea typeface="Calibri"/>
                  <a:cs typeface="Calibri"/>
                  <a:sym typeface="Calibri"/>
                </a:rPr>
                <a:t>04</a:t>
              </a:r>
              <a:endParaRPr b="1" i="0" sz="1400" u="none" cap="none" strike="noStrike">
                <a:solidFill>
                  <a:srgbClr val="4E4E4E"/>
                </a:solidFill>
                <a:latin typeface="Calibri"/>
                <a:ea typeface="Calibri"/>
                <a:cs typeface="Calibri"/>
                <a:sym typeface="Calibri"/>
              </a:endParaRPr>
            </a:p>
          </p:txBody>
        </p:sp>
        <p:sp>
          <p:nvSpPr>
            <p:cNvPr id="92" name="Google Shape;92;p15"/>
            <p:cNvSpPr/>
            <p:nvPr/>
          </p:nvSpPr>
          <p:spPr>
            <a:xfrm>
              <a:off x="5084601" y="2198974"/>
              <a:ext cx="3405900" cy="338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4E4E4E"/>
                </a:buClr>
                <a:buSzPts val="1400"/>
                <a:buFont typeface="Calibri"/>
                <a:buNone/>
              </a:pPr>
              <a:r>
                <a:rPr lang="en">
                  <a:solidFill>
                    <a:srgbClr val="4E4E4E"/>
                  </a:solidFill>
                  <a:latin typeface="Calibri"/>
                  <a:ea typeface="Calibri"/>
                  <a:cs typeface="Calibri"/>
                  <a:sym typeface="Calibri"/>
                </a:rPr>
                <a:t>RNN and CNN models using </a:t>
              </a:r>
              <a:r>
                <a:rPr lang="en">
                  <a:solidFill>
                    <a:srgbClr val="4E4E4E"/>
                  </a:solidFill>
                  <a:latin typeface="Calibri"/>
                  <a:ea typeface="Calibri"/>
                  <a:cs typeface="Calibri"/>
                  <a:sym typeface="Calibri"/>
                </a:rPr>
                <a:t>Prot</a:t>
              </a:r>
              <a:r>
                <a:rPr lang="en">
                  <a:solidFill>
                    <a:srgbClr val="4E4E4E"/>
                  </a:solidFill>
                  <a:latin typeface="Calibri"/>
                  <a:ea typeface="Calibri"/>
                  <a:cs typeface="Calibri"/>
                  <a:sym typeface="Calibri"/>
                </a:rPr>
                <a:t>2Vec</a:t>
              </a:r>
              <a:endParaRPr b="0" i="0" sz="1400" u="none" cap="none" strike="noStrike">
                <a:solidFill>
                  <a:srgbClr val="4E4E4E"/>
                </a:solidFill>
                <a:latin typeface="Calibri"/>
                <a:ea typeface="Calibri"/>
                <a:cs typeface="Calibri"/>
                <a:sym typeface="Calibri"/>
              </a:endParaRPr>
            </a:p>
          </p:txBody>
        </p:sp>
        <p:pic>
          <p:nvPicPr>
            <p:cNvPr descr="50b4cf_Setting_128px_(4).png" id="93" name="Google Shape;93;p15"/>
            <p:cNvPicPr preferRelativeResize="0"/>
            <p:nvPr/>
          </p:nvPicPr>
          <p:blipFill rotWithShape="1">
            <a:blip r:embed="rId6">
              <a:alphaModFix/>
            </a:blip>
            <a:srcRect b="0" l="0" r="0" t="0"/>
            <a:stretch/>
          </p:blipFill>
          <p:spPr>
            <a:xfrm>
              <a:off x="3757334" y="2235148"/>
              <a:ext cx="274320" cy="274320"/>
            </a:xfrm>
            <a:prstGeom prst="rect">
              <a:avLst/>
            </a:prstGeom>
            <a:noFill/>
            <a:ln>
              <a:noFill/>
            </a:ln>
          </p:spPr>
        </p:pic>
      </p:grpSp>
      <p:grpSp>
        <p:nvGrpSpPr>
          <p:cNvPr id="94" name="Google Shape;94;p15"/>
          <p:cNvGrpSpPr/>
          <p:nvPr/>
        </p:nvGrpSpPr>
        <p:grpSpPr>
          <a:xfrm>
            <a:off x="3629438" y="3579797"/>
            <a:ext cx="4243157" cy="545796"/>
            <a:chOff x="3614338" y="3362622"/>
            <a:chExt cx="4243157" cy="545796"/>
          </a:xfrm>
        </p:grpSpPr>
        <p:grpSp>
          <p:nvGrpSpPr>
            <p:cNvPr id="95" name="Google Shape;95;p15"/>
            <p:cNvGrpSpPr/>
            <p:nvPr/>
          </p:nvGrpSpPr>
          <p:grpSpPr>
            <a:xfrm>
              <a:off x="3614338" y="3362622"/>
              <a:ext cx="679425" cy="545796"/>
              <a:chOff x="2092324" y="2406650"/>
              <a:chExt cx="760409" cy="640080"/>
            </a:xfrm>
          </p:grpSpPr>
          <p:sp>
            <p:nvSpPr>
              <p:cNvPr id="96" name="Google Shape;96;p15"/>
              <p:cNvSpPr/>
              <p:nvPr/>
            </p:nvSpPr>
            <p:spPr>
              <a:xfrm>
                <a:off x="2092324" y="2406650"/>
                <a:ext cx="760409" cy="640080"/>
              </a:xfrm>
              <a:custGeom>
                <a:rect b="b" l="l" r="r" t="t"/>
                <a:pathLst>
                  <a:path extrusionOk="0" h="640080" w="760409">
                    <a:moveTo>
                      <a:pt x="320040" y="0"/>
                    </a:moveTo>
                    <a:cubicBezTo>
                      <a:pt x="402433" y="0"/>
                      <a:pt x="477554" y="31136"/>
                      <a:pt x="533503" y="83144"/>
                    </a:cubicBezTo>
                    <a:lnTo>
                      <a:pt x="534566" y="83144"/>
                    </a:lnTo>
                    <a:lnTo>
                      <a:pt x="538485" y="87254"/>
                    </a:lnTo>
                    <a:cubicBezTo>
                      <a:pt x="545629" y="92848"/>
                      <a:pt x="551956" y="99309"/>
                      <a:pt x="557131" y="106813"/>
                    </a:cubicBezTo>
                    <a:lnTo>
                      <a:pt x="760409" y="320041"/>
                    </a:lnTo>
                    <a:lnTo>
                      <a:pt x="557124" y="533275"/>
                    </a:lnTo>
                    <a:cubicBezTo>
                      <a:pt x="551953" y="540775"/>
                      <a:pt x="545629" y="547232"/>
                      <a:pt x="538489" y="552822"/>
                    </a:cubicBezTo>
                    <a:lnTo>
                      <a:pt x="534566" y="556937"/>
                    </a:lnTo>
                    <a:lnTo>
                      <a:pt x="533502" y="556937"/>
                    </a:lnTo>
                    <a:cubicBezTo>
                      <a:pt x="477553" y="608945"/>
                      <a:pt x="402433" y="640080"/>
                      <a:pt x="320040" y="640080"/>
                    </a:cubicBezTo>
                    <a:cubicBezTo>
                      <a:pt x="143287" y="640080"/>
                      <a:pt x="0" y="496793"/>
                      <a:pt x="0" y="320040"/>
                    </a:cubicBezTo>
                    <a:cubicBezTo>
                      <a:pt x="0" y="143287"/>
                      <a:pt x="143287" y="0"/>
                      <a:pt x="32004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 name="Google Shape;97;p15"/>
              <p:cNvSpPr/>
              <p:nvPr/>
            </p:nvSpPr>
            <p:spPr>
              <a:xfrm>
                <a:off x="2185179" y="2498090"/>
                <a:ext cx="457200" cy="457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8" name="Google Shape;98;p15"/>
            <p:cNvSpPr txBox="1"/>
            <p:nvPr/>
          </p:nvSpPr>
          <p:spPr>
            <a:xfrm>
              <a:off x="4455501" y="3466110"/>
              <a:ext cx="503400" cy="338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E4E4E"/>
                </a:buClr>
                <a:buSzPts val="1600"/>
                <a:buFont typeface="Calibri"/>
                <a:buNone/>
              </a:pPr>
              <a:r>
                <a:rPr b="1" i="0" lang="en" sz="1600" u="none" cap="none" strike="noStrike">
                  <a:solidFill>
                    <a:srgbClr val="4E4E4E"/>
                  </a:solidFill>
                  <a:latin typeface="Calibri"/>
                  <a:ea typeface="Calibri"/>
                  <a:cs typeface="Calibri"/>
                  <a:sym typeface="Calibri"/>
                </a:rPr>
                <a:t>06</a:t>
              </a:r>
              <a:endParaRPr b="1" i="0" sz="1400" u="none" cap="none" strike="noStrike">
                <a:solidFill>
                  <a:srgbClr val="4E4E4E"/>
                </a:solidFill>
                <a:latin typeface="Calibri"/>
                <a:ea typeface="Calibri"/>
                <a:cs typeface="Calibri"/>
                <a:sym typeface="Calibri"/>
              </a:endParaRPr>
            </a:p>
          </p:txBody>
        </p:sp>
        <p:sp>
          <p:nvSpPr>
            <p:cNvPr id="99" name="Google Shape;99;p15"/>
            <p:cNvSpPr/>
            <p:nvPr/>
          </p:nvSpPr>
          <p:spPr>
            <a:xfrm>
              <a:off x="5084595" y="3466223"/>
              <a:ext cx="2772900" cy="338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4E4E4E"/>
                </a:buClr>
                <a:buSzPts val="1400"/>
                <a:buFont typeface="Calibri"/>
                <a:buNone/>
              </a:pPr>
              <a:r>
                <a:rPr lang="en">
                  <a:solidFill>
                    <a:srgbClr val="4E4E4E"/>
                  </a:solidFill>
                  <a:latin typeface="Calibri"/>
                  <a:ea typeface="Calibri"/>
                  <a:cs typeface="Calibri"/>
                  <a:sym typeface="Calibri"/>
                </a:rPr>
                <a:t>Learnings and next steps</a:t>
              </a:r>
              <a:endParaRPr/>
            </a:p>
          </p:txBody>
        </p:sp>
        <p:pic>
          <p:nvPicPr>
            <p:cNvPr id="100" name="Google Shape;100;p15"/>
            <p:cNvPicPr preferRelativeResize="0"/>
            <p:nvPr/>
          </p:nvPicPr>
          <p:blipFill rotWithShape="1">
            <a:blip r:embed="rId7">
              <a:alphaModFix/>
            </a:blip>
            <a:srcRect b="0" l="0" r="0" t="0"/>
            <a:stretch/>
          </p:blipFill>
          <p:spPr>
            <a:xfrm>
              <a:off x="3769201" y="3498227"/>
              <a:ext cx="274320" cy="274320"/>
            </a:xfrm>
            <a:prstGeom prst="rect">
              <a:avLst/>
            </a:prstGeom>
            <a:noFill/>
            <a:ln>
              <a:noFill/>
            </a:ln>
          </p:spPr>
        </p:pic>
      </p:grpSp>
      <p:grpSp>
        <p:nvGrpSpPr>
          <p:cNvPr id="101" name="Google Shape;101;p15"/>
          <p:cNvGrpSpPr/>
          <p:nvPr/>
        </p:nvGrpSpPr>
        <p:grpSpPr>
          <a:xfrm>
            <a:off x="3629438" y="340017"/>
            <a:ext cx="4243157" cy="545796"/>
            <a:chOff x="3614338" y="1461765"/>
            <a:chExt cx="4243157" cy="545796"/>
          </a:xfrm>
        </p:grpSpPr>
        <p:grpSp>
          <p:nvGrpSpPr>
            <p:cNvPr id="102" name="Google Shape;102;p15"/>
            <p:cNvGrpSpPr/>
            <p:nvPr/>
          </p:nvGrpSpPr>
          <p:grpSpPr>
            <a:xfrm>
              <a:off x="3614338" y="1461765"/>
              <a:ext cx="679425" cy="545796"/>
              <a:chOff x="2092324" y="2406650"/>
              <a:chExt cx="760409" cy="640080"/>
            </a:xfrm>
          </p:grpSpPr>
          <p:sp>
            <p:nvSpPr>
              <p:cNvPr id="103" name="Google Shape;103;p15"/>
              <p:cNvSpPr/>
              <p:nvPr/>
            </p:nvSpPr>
            <p:spPr>
              <a:xfrm>
                <a:off x="2092324" y="2406650"/>
                <a:ext cx="760409" cy="640080"/>
              </a:xfrm>
              <a:custGeom>
                <a:rect b="b" l="l" r="r" t="t"/>
                <a:pathLst>
                  <a:path extrusionOk="0" h="640080" w="760409">
                    <a:moveTo>
                      <a:pt x="320040" y="0"/>
                    </a:moveTo>
                    <a:cubicBezTo>
                      <a:pt x="402433" y="0"/>
                      <a:pt x="477554" y="31136"/>
                      <a:pt x="533503" y="83144"/>
                    </a:cubicBezTo>
                    <a:lnTo>
                      <a:pt x="534566" y="83144"/>
                    </a:lnTo>
                    <a:lnTo>
                      <a:pt x="538485" y="87254"/>
                    </a:lnTo>
                    <a:cubicBezTo>
                      <a:pt x="545629" y="92848"/>
                      <a:pt x="551956" y="99309"/>
                      <a:pt x="557131" y="106813"/>
                    </a:cubicBezTo>
                    <a:lnTo>
                      <a:pt x="760409" y="320041"/>
                    </a:lnTo>
                    <a:lnTo>
                      <a:pt x="557124" y="533275"/>
                    </a:lnTo>
                    <a:cubicBezTo>
                      <a:pt x="551953" y="540775"/>
                      <a:pt x="545629" y="547232"/>
                      <a:pt x="538489" y="552822"/>
                    </a:cubicBezTo>
                    <a:lnTo>
                      <a:pt x="534566" y="556937"/>
                    </a:lnTo>
                    <a:lnTo>
                      <a:pt x="533502" y="556937"/>
                    </a:lnTo>
                    <a:cubicBezTo>
                      <a:pt x="477553" y="608945"/>
                      <a:pt x="402433" y="640080"/>
                      <a:pt x="320040" y="640080"/>
                    </a:cubicBezTo>
                    <a:cubicBezTo>
                      <a:pt x="143287" y="640080"/>
                      <a:pt x="0" y="496793"/>
                      <a:pt x="0" y="320040"/>
                    </a:cubicBezTo>
                    <a:cubicBezTo>
                      <a:pt x="0" y="143287"/>
                      <a:pt x="143287" y="0"/>
                      <a:pt x="320040" y="0"/>
                    </a:cubicBezTo>
                    <a:close/>
                  </a:path>
                </a:pathLst>
              </a:custGeom>
              <a:solidFill>
                <a:srgbClr val="A6D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 name="Google Shape;104;p15"/>
              <p:cNvSpPr/>
              <p:nvPr/>
            </p:nvSpPr>
            <p:spPr>
              <a:xfrm>
                <a:off x="2185179" y="2498090"/>
                <a:ext cx="457200" cy="457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05" name="Google Shape;105;p15"/>
            <p:cNvSpPr txBox="1"/>
            <p:nvPr/>
          </p:nvSpPr>
          <p:spPr>
            <a:xfrm>
              <a:off x="4455501" y="1565253"/>
              <a:ext cx="503400" cy="338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E4E4E"/>
                </a:buClr>
                <a:buSzPts val="1600"/>
                <a:buFont typeface="Calibri"/>
                <a:buNone/>
              </a:pPr>
              <a:r>
                <a:rPr b="1" i="0" lang="en" sz="1600" u="none" cap="none" strike="noStrike">
                  <a:solidFill>
                    <a:srgbClr val="4E4E4E"/>
                  </a:solidFill>
                  <a:latin typeface="Calibri"/>
                  <a:ea typeface="Calibri"/>
                  <a:cs typeface="Calibri"/>
                  <a:sym typeface="Calibri"/>
                </a:rPr>
                <a:t>01</a:t>
              </a:r>
              <a:endParaRPr b="1" i="0" sz="1400" u="none" cap="none" strike="noStrike">
                <a:solidFill>
                  <a:srgbClr val="4E4E4E"/>
                </a:solidFill>
                <a:latin typeface="Calibri"/>
                <a:ea typeface="Calibri"/>
                <a:cs typeface="Calibri"/>
                <a:sym typeface="Calibri"/>
              </a:endParaRPr>
            </a:p>
          </p:txBody>
        </p:sp>
        <p:sp>
          <p:nvSpPr>
            <p:cNvPr id="106" name="Google Shape;106;p15"/>
            <p:cNvSpPr/>
            <p:nvPr/>
          </p:nvSpPr>
          <p:spPr>
            <a:xfrm>
              <a:off x="5084595" y="1565366"/>
              <a:ext cx="2772900" cy="338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4E4E4E"/>
                </a:buClr>
                <a:buSzPts val="1400"/>
                <a:buFont typeface="Calibri"/>
                <a:buNone/>
              </a:pPr>
              <a:r>
                <a:rPr lang="en">
                  <a:solidFill>
                    <a:srgbClr val="4E4E4E"/>
                  </a:solidFill>
                  <a:latin typeface="Calibri"/>
                  <a:ea typeface="Calibri"/>
                  <a:cs typeface="Calibri"/>
                  <a:sym typeface="Calibri"/>
                </a:rPr>
                <a:t>Problem Statement</a:t>
              </a:r>
              <a:endParaRPr/>
            </a:p>
          </p:txBody>
        </p:sp>
        <p:pic>
          <p:nvPicPr>
            <p:cNvPr descr="50b4cf_Archery_128px.png" id="107" name="Google Shape;107;p15"/>
            <p:cNvPicPr preferRelativeResize="0"/>
            <p:nvPr/>
          </p:nvPicPr>
          <p:blipFill rotWithShape="1">
            <a:blip r:embed="rId5">
              <a:alphaModFix/>
            </a:blip>
            <a:srcRect b="0" l="0" r="0" t="0"/>
            <a:stretch/>
          </p:blipFill>
          <p:spPr>
            <a:xfrm>
              <a:off x="3764368" y="1597370"/>
              <a:ext cx="274320" cy="274320"/>
            </a:xfrm>
            <a:prstGeom prst="rect">
              <a:avLst/>
            </a:prstGeom>
            <a:noFill/>
            <a:ln>
              <a:noFill/>
            </a:ln>
          </p:spPr>
        </p:pic>
      </p:grpSp>
      <p:pic>
        <p:nvPicPr>
          <p:cNvPr id="108" name="Google Shape;108;p15"/>
          <p:cNvPicPr preferRelativeResize="0"/>
          <p:nvPr/>
        </p:nvPicPr>
        <p:blipFill>
          <a:blip r:embed="rId8">
            <a:alphaModFix/>
          </a:blip>
          <a:stretch>
            <a:fillRect/>
          </a:stretch>
        </p:blipFill>
        <p:spPr>
          <a:xfrm rot="5400000">
            <a:off x="-842887" y="849962"/>
            <a:ext cx="5105800" cy="3405875"/>
          </a:xfrm>
          <a:prstGeom prst="rect">
            <a:avLst/>
          </a:prstGeom>
          <a:noFill/>
          <a:ln>
            <a:noFill/>
          </a:ln>
          <a:effectLst>
            <a:reflection blurRad="0" dir="5400000" dist="333375" endA="0" endPos="42000" fadeDir="5400012" kx="0" rotWithShape="0" algn="bl" stPos="0" sy="-100000" ky="0"/>
          </a:effectLst>
        </p:spPr>
      </p:pic>
      <p:sp>
        <p:nvSpPr>
          <p:cNvPr id="109" name="Google Shape;109;p15"/>
          <p:cNvSpPr txBox="1"/>
          <p:nvPr/>
        </p:nvSpPr>
        <p:spPr>
          <a:xfrm>
            <a:off x="37966" y="1839125"/>
            <a:ext cx="33441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66666"/>
                </a:solidFill>
                <a:latin typeface="Corsiva"/>
                <a:ea typeface="Corsiva"/>
                <a:cs typeface="Corsiva"/>
                <a:sym typeface="Corsiva"/>
              </a:rPr>
              <a:t>Agenda</a:t>
            </a:r>
            <a:endParaRPr b="1" sz="3000">
              <a:solidFill>
                <a:srgbClr val="666666"/>
              </a:solidFill>
              <a:latin typeface="Corsiva"/>
              <a:ea typeface="Corsiva"/>
              <a:cs typeface="Corsiva"/>
              <a:sym typeface="Corsi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lnSpc>
                <a:spcPct val="127300"/>
              </a:lnSpc>
              <a:spcBef>
                <a:spcPts val="0"/>
              </a:spcBef>
              <a:spcAft>
                <a:spcPts val="0"/>
              </a:spcAft>
              <a:buClr>
                <a:schemeClr val="dk1"/>
              </a:buClr>
              <a:buSzPts val="1100"/>
              <a:buFont typeface="Arial"/>
              <a:buNone/>
            </a:pPr>
            <a:r>
              <a:rPr b="1" lang="en">
                <a:solidFill>
                  <a:srgbClr val="666666"/>
                </a:solidFill>
                <a:highlight>
                  <a:srgbClr val="FFFFFF"/>
                </a:highlight>
                <a:latin typeface="Corsiva"/>
                <a:ea typeface="Corsiva"/>
                <a:cs typeface="Corsiva"/>
                <a:sym typeface="Corsiva"/>
              </a:rPr>
              <a:t>Convolutional Neural Networks for Sentence Classification</a:t>
            </a:r>
            <a:endParaRPr b="1" u="sng">
              <a:solidFill>
                <a:srgbClr val="666666"/>
              </a:solidFill>
              <a:highlight>
                <a:srgbClr val="FFFFFF"/>
              </a:highlight>
              <a:latin typeface="Corsiva"/>
              <a:ea typeface="Corsiva"/>
              <a:cs typeface="Corsiva"/>
              <a:sym typeface="Corsiva"/>
              <a:hlinkClick r:id="rId3">
                <a:extLst>
                  <a:ext uri="{A12FA001-AC4F-418D-AE19-62706E023703}">
                    <ahyp:hlinkClr val="tx"/>
                  </a:ext>
                </a:extLst>
              </a:hlinkClick>
            </a:endParaRPr>
          </a:p>
          <a:p>
            <a:pPr indent="0" lvl="0" marL="0" rtl="0" algn="l">
              <a:spcBef>
                <a:spcPts val="200"/>
              </a:spcBef>
              <a:spcAft>
                <a:spcPts val="0"/>
              </a:spcAft>
              <a:buNone/>
            </a:pPr>
            <a:r>
              <a:t/>
            </a:r>
            <a:endParaRPr b="1">
              <a:solidFill>
                <a:srgbClr val="666666"/>
              </a:solidFill>
              <a:latin typeface="Corsiva"/>
              <a:ea typeface="Corsiva"/>
              <a:cs typeface="Corsiva"/>
              <a:sym typeface="Corsiva"/>
            </a:endParaRPr>
          </a:p>
        </p:txBody>
      </p:sp>
      <p:pic>
        <p:nvPicPr>
          <p:cNvPr id="342" name="Google Shape;342;p33"/>
          <p:cNvPicPr preferRelativeResize="0"/>
          <p:nvPr/>
        </p:nvPicPr>
        <p:blipFill>
          <a:blip r:embed="rId4">
            <a:alphaModFix/>
          </a:blip>
          <a:stretch>
            <a:fillRect/>
          </a:stretch>
        </p:blipFill>
        <p:spPr>
          <a:xfrm>
            <a:off x="4753650" y="902021"/>
            <a:ext cx="3214227" cy="4135604"/>
          </a:xfrm>
          <a:prstGeom prst="rect">
            <a:avLst/>
          </a:prstGeom>
          <a:noFill/>
          <a:ln>
            <a:noFill/>
          </a:ln>
        </p:spPr>
      </p:pic>
      <p:sp>
        <p:nvSpPr>
          <p:cNvPr id="343" name="Google Shape;343;p33"/>
          <p:cNvSpPr txBox="1"/>
          <p:nvPr/>
        </p:nvSpPr>
        <p:spPr>
          <a:xfrm>
            <a:off x="685350" y="1274925"/>
            <a:ext cx="3475200" cy="367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Calibri"/>
              <a:buChar char="●"/>
            </a:pPr>
            <a:r>
              <a:rPr lang="en">
                <a:solidFill>
                  <a:srgbClr val="666666"/>
                </a:solidFill>
                <a:highlight>
                  <a:srgbClr val="FFFFFF"/>
                </a:highlight>
                <a:latin typeface="Calibri"/>
                <a:ea typeface="Calibri"/>
                <a:cs typeface="Calibri"/>
                <a:sym typeface="Calibri"/>
              </a:rPr>
              <a:t>CNNs are generally used in </a:t>
            </a:r>
            <a:r>
              <a:rPr b="1" lang="en">
                <a:solidFill>
                  <a:srgbClr val="666666"/>
                </a:solidFill>
                <a:highlight>
                  <a:srgbClr val="FFFFFF"/>
                </a:highlight>
                <a:latin typeface="Calibri"/>
                <a:ea typeface="Calibri"/>
                <a:cs typeface="Calibri"/>
                <a:sym typeface="Calibri"/>
              </a:rPr>
              <a:t>computer vision</a:t>
            </a:r>
            <a:r>
              <a:rPr lang="en">
                <a:solidFill>
                  <a:srgbClr val="666666"/>
                </a:solidFill>
                <a:highlight>
                  <a:srgbClr val="FFFFFF"/>
                </a:highlight>
                <a:latin typeface="Calibri"/>
                <a:ea typeface="Calibri"/>
                <a:cs typeface="Calibri"/>
                <a:sym typeface="Calibri"/>
              </a:rPr>
              <a:t>, however for various NLP tasks they’ve  shown </a:t>
            </a:r>
            <a:r>
              <a:rPr b="1" lang="en">
                <a:solidFill>
                  <a:srgbClr val="666666"/>
                </a:solidFill>
                <a:highlight>
                  <a:schemeClr val="lt1"/>
                </a:highlight>
                <a:latin typeface="Calibri"/>
                <a:ea typeface="Calibri"/>
                <a:cs typeface="Calibri"/>
                <a:sym typeface="Calibri"/>
              </a:rPr>
              <a:t>promising</a:t>
            </a:r>
            <a:r>
              <a:rPr lang="en">
                <a:solidFill>
                  <a:srgbClr val="666666"/>
                </a:solidFill>
                <a:highlight>
                  <a:srgbClr val="FFFFFF"/>
                </a:highlight>
                <a:latin typeface="Calibri"/>
                <a:ea typeface="Calibri"/>
                <a:cs typeface="Calibri"/>
                <a:sym typeface="Calibri"/>
              </a:rPr>
              <a:t> </a:t>
            </a:r>
            <a:r>
              <a:rPr b="1" lang="en">
                <a:solidFill>
                  <a:srgbClr val="666666"/>
                </a:solidFill>
                <a:highlight>
                  <a:srgbClr val="FFFFFF"/>
                </a:highlight>
                <a:latin typeface="Calibri"/>
                <a:ea typeface="Calibri"/>
                <a:cs typeface="Calibri"/>
                <a:sym typeface="Calibri"/>
              </a:rPr>
              <a:t>results.</a:t>
            </a:r>
            <a:endParaRPr b="1">
              <a:solidFill>
                <a:srgbClr val="666666"/>
              </a:solidFill>
              <a:highlight>
                <a:srgbClr val="FFFFFF"/>
              </a:highlight>
              <a:latin typeface="Calibri"/>
              <a:ea typeface="Calibri"/>
              <a:cs typeface="Calibri"/>
              <a:sym typeface="Calibri"/>
            </a:endParaRPr>
          </a:p>
          <a:p>
            <a:pPr indent="0" lvl="0" marL="457200" rtl="0" algn="l">
              <a:spcBef>
                <a:spcPts val="0"/>
              </a:spcBef>
              <a:spcAft>
                <a:spcPts val="0"/>
              </a:spcAft>
              <a:buNone/>
            </a:pPr>
            <a:r>
              <a:t/>
            </a:r>
            <a:endParaRPr b="1">
              <a:solidFill>
                <a:srgbClr val="666666"/>
              </a:solidFill>
              <a:highlight>
                <a:srgbClr val="FFFFFF"/>
              </a:highlight>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highlight>
                  <a:srgbClr val="FFFFFF"/>
                </a:highlight>
                <a:latin typeface="Calibri"/>
                <a:ea typeface="Calibri"/>
                <a:cs typeface="Calibri"/>
                <a:sym typeface="Calibri"/>
              </a:rPr>
              <a:t>Conv layers are able to </a:t>
            </a:r>
            <a:r>
              <a:rPr b="1" lang="en">
                <a:solidFill>
                  <a:srgbClr val="666666"/>
                </a:solidFill>
                <a:highlight>
                  <a:srgbClr val="FFFFFF"/>
                </a:highlight>
                <a:latin typeface="Calibri"/>
                <a:ea typeface="Calibri"/>
                <a:cs typeface="Calibri"/>
                <a:sym typeface="Calibri"/>
              </a:rPr>
              <a:t>pick out features</a:t>
            </a:r>
            <a:r>
              <a:rPr lang="en">
                <a:solidFill>
                  <a:srgbClr val="666666"/>
                </a:solidFill>
                <a:highlight>
                  <a:srgbClr val="FFFFFF"/>
                </a:highlight>
                <a:latin typeface="Calibri"/>
                <a:ea typeface="Calibri"/>
                <a:cs typeface="Calibri"/>
                <a:sym typeface="Calibri"/>
              </a:rPr>
              <a:t> (sequences of tokens) in a way that is </a:t>
            </a:r>
            <a:r>
              <a:rPr b="1" lang="en">
                <a:solidFill>
                  <a:srgbClr val="666666"/>
                </a:solidFill>
                <a:highlight>
                  <a:srgbClr val="FFFFFF"/>
                </a:highlight>
                <a:latin typeface="Calibri"/>
                <a:ea typeface="Calibri"/>
                <a:cs typeface="Calibri"/>
                <a:sym typeface="Calibri"/>
              </a:rPr>
              <a:t>invariant to their position</a:t>
            </a:r>
            <a:r>
              <a:rPr lang="en">
                <a:solidFill>
                  <a:srgbClr val="666666"/>
                </a:solidFill>
                <a:highlight>
                  <a:srgbClr val="FFFFFF"/>
                </a:highlight>
                <a:latin typeface="Calibri"/>
                <a:ea typeface="Calibri"/>
                <a:cs typeface="Calibri"/>
                <a:sym typeface="Calibri"/>
              </a:rPr>
              <a:t> within the input sequences.</a:t>
            </a:r>
            <a:endParaRPr b="1">
              <a:solidFill>
                <a:srgbClr val="666666"/>
              </a:solidFill>
              <a:highlight>
                <a:srgbClr val="FFFFFF"/>
              </a:highlight>
              <a:latin typeface="Calibri"/>
              <a:ea typeface="Calibri"/>
              <a:cs typeface="Calibri"/>
              <a:sym typeface="Calibri"/>
            </a:endParaRPr>
          </a:p>
          <a:p>
            <a:pPr indent="0" lvl="0" marL="457200" rtl="0" algn="l">
              <a:spcBef>
                <a:spcPts val="0"/>
              </a:spcBef>
              <a:spcAft>
                <a:spcPts val="0"/>
              </a:spcAft>
              <a:buNone/>
            </a:pPr>
            <a:r>
              <a:t/>
            </a:r>
            <a:endParaRPr b="1">
              <a:solidFill>
                <a:srgbClr val="666666"/>
              </a:solidFill>
              <a:highlight>
                <a:srgbClr val="FFFFFF"/>
              </a:highlight>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highlight>
                  <a:srgbClr val="FFFFFF"/>
                </a:highlight>
                <a:latin typeface="Calibri"/>
                <a:ea typeface="Calibri"/>
                <a:cs typeface="Calibri"/>
                <a:sym typeface="Calibri"/>
              </a:rPr>
              <a:t>learned filters in the first layer are capturing </a:t>
            </a:r>
            <a:r>
              <a:rPr b="1" lang="en">
                <a:solidFill>
                  <a:srgbClr val="666666"/>
                </a:solidFill>
                <a:highlight>
                  <a:srgbClr val="FFFFFF"/>
                </a:highlight>
                <a:latin typeface="Calibri"/>
                <a:ea typeface="Calibri"/>
                <a:cs typeface="Calibri"/>
                <a:sym typeface="Calibri"/>
              </a:rPr>
              <a:t> bigrams</a:t>
            </a:r>
            <a:r>
              <a:rPr lang="en">
                <a:solidFill>
                  <a:srgbClr val="666666"/>
                </a:solidFill>
                <a:highlight>
                  <a:srgbClr val="FFFFFF"/>
                </a:highlight>
                <a:latin typeface="Calibri"/>
                <a:ea typeface="Calibri"/>
                <a:cs typeface="Calibri"/>
                <a:sym typeface="Calibri"/>
              </a:rPr>
              <a:t>.</a:t>
            </a:r>
            <a:endParaRPr>
              <a:solidFill>
                <a:srgbClr val="666666"/>
              </a:solidFill>
              <a:highlight>
                <a:srgbClr val="FFFFFF"/>
              </a:highlight>
              <a:latin typeface="Calibri"/>
              <a:ea typeface="Calibri"/>
              <a:cs typeface="Calibri"/>
              <a:sym typeface="Calibri"/>
            </a:endParaRPr>
          </a:p>
          <a:p>
            <a:pPr indent="0" lvl="0" marL="457200" rtl="0" algn="l">
              <a:spcBef>
                <a:spcPts val="0"/>
              </a:spcBef>
              <a:spcAft>
                <a:spcPts val="0"/>
              </a:spcAft>
              <a:buNone/>
            </a:pPr>
            <a:r>
              <a:t/>
            </a:r>
            <a:endParaRPr>
              <a:solidFill>
                <a:srgbClr val="666666"/>
              </a:solidFill>
              <a:highlight>
                <a:srgbClr val="FFFFFF"/>
              </a:highlight>
              <a:latin typeface="Calibri"/>
              <a:ea typeface="Calibri"/>
              <a:cs typeface="Calibri"/>
              <a:sym typeface="Calibri"/>
            </a:endParaRPr>
          </a:p>
          <a:p>
            <a:pPr indent="0" lvl="0" marL="457200" rtl="0" algn="l">
              <a:spcBef>
                <a:spcPts val="0"/>
              </a:spcBef>
              <a:spcAft>
                <a:spcPts val="0"/>
              </a:spcAft>
              <a:buNone/>
            </a:pPr>
            <a:r>
              <a:t/>
            </a:r>
            <a:endParaRPr>
              <a:solidFill>
                <a:srgbClr val="666666"/>
              </a:solidFill>
              <a:latin typeface="Calibri"/>
              <a:ea typeface="Calibri"/>
              <a:cs typeface="Calibri"/>
              <a:sym typeface="Calibri"/>
            </a:endParaRPr>
          </a:p>
          <a:p>
            <a:pPr indent="0" lvl="0" marL="457200" rtl="0" algn="l">
              <a:spcBef>
                <a:spcPts val="0"/>
              </a:spcBef>
              <a:spcAft>
                <a:spcPts val="0"/>
              </a:spcAft>
              <a:buNone/>
            </a:pPr>
            <a:r>
              <a:t/>
            </a:r>
            <a:endParaRPr>
              <a:solidFill>
                <a:srgbClr val="666666"/>
              </a:solidFill>
              <a:highlight>
                <a:srgbClr val="FFFFFF"/>
              </a:highlight>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CNN Model</a:t>
            </a:r>
            <a:endParaRPr b="1" sz="3200">
              <a:solidFill>
                <a:srgbClr val="666666"/>
              </a:solidFill>
              <a:latin typeface="Corsiva"/>
              <a:ea typeface="Corsiva"/>
              <a:cs typeface="Corsiva"/>
              <a:sym typeface="Corsiva"/>
            </a:endParaRPr>
          </a:p>
        </p:txBody>
      </p:sp>
      <p:pic>
        <p:nvPicPr>
          <p:cNvPr id="349" name="Google Shape;349;p34"/>
          <p:cNvPicPr preferRelativeResize="0"/>
          <p:nvPr/>
        </p:nvPicPr>
        <p:blipFill>
          <a:blip r:embed="rId3">
            <a:alphaModFix/>
          </a:blip>
          <a:stretch>
            <a:fillRect/>
          </a:stretch>
        </p:blipFill>
        <p:spPr>
          <a:xfrm>
            <a:off x="4043500" y="359600"/>
            <a:ext cx="4672349" cy="4274699"/>
          </a:xfrm>
          <a:prstGeom prst="rect">
            <a:avLst/>
          </a:prstGeom>
          <a:noFill/>
          <a:ln>
            <a:noFill/>
          </a:ln>
        </p:spPr>
      </p:pic>
      <p:sp>
        <p:nvSpPr>
          <p:cNvPr id="350" name="Google Shape;350;p34"/>
          <p:cNvSpPr txBox="1"/>
          <p:nvPr/>
        </p:nvSpPr>
        <p:spPr>
          <a:xfrm>
            <a:off x="547950" y="911850"/>
            <a:ext cx="3551400" cy="36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Calibri"/>
                <a:ea typeface="Calibri"/>
                <a:cs typeface="Calibri"/>
                <a:sym typeface="Calibri"/>
              </a:rPr>
              <a:t>Model Architecture:</a:t>
            </a:r>
            <a:endParaRPr b="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CNN using the same Protein2Vec embedding weights calculated in before..  </a:t>
            </a:r>
            <a:endParaRPr>
              <a:solidFill>
                <a:srgbClr val="666666"/>
              </a:solidFill>
              <a:latin typeface="Calibri"/>
              <a:ea typeface="Calibri"/>
              <a:cs typeface="Calibri"/>
              <a:sym typeface="Calibri"/>
            </a:endParaRPr>
          </a:p>
          <a:p>
            <a:pPr indent="0" lvl="0" marL="457200" rtl="0" algn="l">
              <a:spcBef>
                <a:spcPts val="0"/>
              </a:spcBef>
              <a:spcAft>
                <a:spcPts val="0"/>
              </a:spcAft>
              <a:buNone/>
            </a:pPr>
            <a:r>
              <a:t/>
            </a:r>
            <a:endParaRPr>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All BGSs converted into vectors of size 121(equal to the highest number of pfams found in a BGC). </a:t>
            </a:r>
            <a:endParaRPr>
              <a:solidFill>
                <a:srgbClr val="666666"/>
              </a:solidFill>
              <a:latin typeface="Calibri"/>
              <a:ea typeface="Calibri"/>
              <a:cs typeface="Calibri"/>
              <a:sym typeface="Calibri"/>
            </a:endParaRPr>
          </a:p>
          <a:p>
            <a:pPr indent="0" lvl="0" marL="457200" rtl="0" algn="l">
              <a:spcBef>
                <a:spcPts val="0"/>
              </a:spcBef>
              <a:spcAft>
                <a:spcPts val="0"/>
              </a:spcAft>
              <a:buNone/>
            </a:pPr>
            <a:r>
              <a:t/>
            </a:r>
            <a:endParaRPr>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We have 4 Convolution layer each has 10 kernels of </a:t>
            </a:r>
            <a:r>
              <a:rPr lang="en">
                <a:solidFill>
                  <a:srgbClr val="666666"/>
                </a:solidFill>
                <a:latin typeface="Calibri"/>
                <a:ea typeface="Calibri"/>
                <a:cs typeface="Calibri"/>
                <a:sym typeface="Calibri"/>
              </a:rPr>
              <a:t>sizes 1,2,3,5 and length of the ebbedding. These are </a:t>
            </a:r>
            <a:r>
              <a:rPr lang="en">
                <a:solidFill>
                  <a:srgbClr val="666666"/>
                </a:solidFill>
                <a:latin typeface="Calibri"/>
                <a:ea typeface="Calibri"/>
                <a:cs typeface="Calibri"/>
                <a:sym typeface="Calibri"/>
              </a:rPr>
              <a:t>followed by Maxpool1D after each convolutional Layer.</a:t>
            </a:r>
            <a:endParaRPr>
              <a:solidFill>
                <a:srgbClr val="666666"/>
              </a:solidFill>
              <a:latin typeface="Calibri"/>
              <a:ea typeface="Calibri"/>
              <a:cs typeface="Calibri"/>
              <a:sym typeface="Calibri"/>
            </a:endParaRPr>
          </a:p>
          <a:p>
            <a:pPr indent="0" lvl="0" marL="457200" rtl="0" algn="l">
              <a:spcBef>
                <a:spcPts val="0"/>
              </a:spcBef>
              <a:spcAft>
                <a:spcPts val="0"/>
              </a:spcAft>
              <a:buNone/>
            </a:pPr>
            <a:r>
              <a:rPr lang="en">
                <a:solidFill>
                  <a:srgbClr val="666666"/>
                </a:solidFill>
                <a:latin typeface="Calibri"/>
                <a:ea typeface="Calibri"/>
                <a:cs typeface="Calibri"/>
                <a:sym typeface="Calibri"/>
              </a:rPr>
              <a:t> </a:t>
            </a:r>
            <a:endParaRPr>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All vectors </a:t>
            </a:r>
            <a:r>
              <a:rPr lang="en">
                <a:solidFill>
                  <a:srgbClr val="666666"/>
                </a:solidFill>
                <a:latin typeface="Calibri"/>
                <a:ea typeface="Calibri"/>
                <a:cs typeface="Calibri"/>
                <a:sym typeface="Calibri"/>
              </a:rPr>
              <a:t>concatenated</a:t>
            </a:r>
            <a:r>
              <a:rPr lang="en">
                <a:solidFill>
                  <a:srgbClr val="666666"/>
                </a:solidFill>
                <a:latin typeface="Calibri"/>
                <a:ea typeface="Calibri"/>
                <a:cs typeface="Calibri"/>
                <a:sym typeface="Calibri"/>
              </a:rPr>
              <a:t> to form the final input to the feed forward layer</a:t>
            </a:r>
            <a:endParaRPr>
              <a:solidFill>
                <a:srgbClr val="666666"/>
              </a:solidFill>
              <a:latin typeface="Calibri"/>
              <a:ea typeface="Calibri"/>
              <a:cs typeface="Calibri"/>
              <a:sym typeface="Calibri"/>
            </a:endParaRPr>
          </a:p>
        </p:txBody>
      </p:sp>
      <p:sp>
        <p:nvSpPr>
          <p:cNvPr id="351" name="Google Shape;351;p34"/>
          <p:cNvSpPr txBox="1"/>
          <p:nvPr/>
        </p:nvSpPr>
        <p:spPr>
          <a:xfrm>
            <a:off x="4675075" y="3413700"/>
            <a:ext cx="1705800" cy="16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5"/>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C</a:t>
            </a:r>
            <a:r>
              <a:rPr b="1" lang="en" sz="3200">
                <a:solidFill>
                  <a:srgbClr val="666666"/>
                </a:solidFill>
                <a:latin typeface="Corsiva"/>
                <a:ea typeface="Corsiva"/>
                <a:cs typeface="Corsiva"/>
                <a:sym typeface="Corsiva"/>
              </a:rPr>
              <a:t>NN  model with Prot2Vec</a:t>
            </a:r>
            <a:endParaRPr b="1" sz="3200">
              <a:solidFill>
                <a:srgbClr val="666666"/>
              </a:solidFill>
              <a:latin typeface="Corsiva"/>
              <a:ea typeface="Corsiva"/>
              <a:cs typeface="Corsiva"/>
              <a:sym typeface="Corsiva"/>
            </a:endParaRPr>
          </a:p>
        </p:txBody>
      </p:sp>
      <p:sp>
        <p:nvSpPr>
          <p:cNvPr id="357" name="Google Shape;357;p35"/>
          <p:cNvSpPr txBox="1"/>
          <p:nvPr/>
        </p:nvSpPr>
        <p:spPr>
          <a:xfrm>
            <a:off x="433675" y="1014825"/>
            <a:ext cx="7467900" cy="11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fsdfsfdsdf</a:t>
            </a:r>
            <a:endParaRPr/>
          </a:p>
        </p:txBody>
      </p:sp>
      <p:sp>
        <p:nvSpPr>
          <p:cNvPr id="358" name="Google Shape;358;p35"/>
          <p:cNvSpPr/>
          <p:nvPr/>
        </p:nvSpPr>
        <p:spPr>
          <a:xfrm>
            <a:off x="304351" y="1099965"/>
            <a:ext cx="2637000" cy="669600"/>
          </a:xfrm>
          <a:prstGeom prst="homePlat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a:t>
            </a:r>
            <a:r>
              <a:rPr lang="en">
                <a:solidFill>
                  <a:srgbClr val="FFFFFF"/>
                </a:solidFill>
                <a:latin typeface="Roboto"/>
                <a:ea typeface="Roboto"/>
                <a:cs typeface="Roboto"/>
                <a:sym typeface="Roboto"/>
              </a:rPr>
              <a:t>preprocessing </a:t>
            </a:r>
            <a:endParaRPr>
              <a:solidFill>
                <a:srgbClr val="FFFFFF"/>
              </a:solidFill>
              <a:latin typeface="Roboto"/>
              <a:ea typeface="Roboto"/>
              <a:cs typeface="Roboto"/>
              <a:sym typeface="Roboto"/>
            </a:endParaRPr>
          </a:p>
        </p:txBody>
      </p:sp>
      <p:sp>
        <p:nvSpPr>
          <p:cNvPr id="359" name="Google Shape;359;p35"/>
          <p:cNvSpPr/>
          <p:nvPr/>
        </p:nvSpPr>
        <p:spPr>
          <a:xfrm>
            <a:off x="2493099" y="1099750"/>
            <a:ext cx="2457300" cy="669600"/>
          </a:xfrm>
          <a:prstGeom prst="chevron">
            <a:avLst>
              <a:gd fmla="val 50000" name="adj"/>
            </a:avLst>
          </a:prstGeom>
          <a:solidFill>
            <a:srgbClr val="0099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Prot2Vec Embeddings</a:t>
            </a:r>
            <a:endParaRPr>
              <a:solidFill>
                <a:srgbClr val="FFFFFF"/>
              </a:solidFill>
              <a:latin typeface="Roboto"/>
              <a:ea typeface="Roboto"/>
              <a:cs typeface="Roboto"/>
              <a:sym typeface="Roboto"/>
            </a:endParaRPr>
          </a:p>
        </p:txBody>
      </p:sp>
      <p:sp>
        <p:nvSpPr>
          <p:cNvPr id="360" name="Google Shape;360;p35"/>
          <p:cNvSpPr/>
          <p:nvPr/>
        </p:nvSpPr>
        <p:spPr>
          <a:xfrm>
            <a:off x="4491467" y="1099750"/>
            <a:ext cx="2457300" cy="669600"/>
          </a:xfrm>
          <a:prstGeom prst="chevron">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a:t>
            </a:r>
            <a:r>
              <a:rPr lang="en">
                <a:solidFill>
                  <a:srgbClr val="FFFFFF"/>
                </a:solidFill>
                <a:latin typeface="Roboto"/>
                <a:ea typeface="Roboto"/>
                <a:cs typeface="Roboto"/>
                <a:sym typeface="Roboto"/>
              </a:rPr>
              <a:t>NN Model</a:t>
            </a:r>
            <a:endParaRPr>
              <a:solidFill>
                <a:srgbClr val="FFFFFF"/>
              </a:solidFill>
              <a:latin typeface="Roboto"/>
              <a:ea typeface="Roboto"/>
              <a:cs typeface="Roboto"/>
              <a:sym typeface="Roboto"/>
            </a:endParaRPr>
          </a:p>
        </p:txBody>
      </p:sp>
      <p:sp>
        <p:nvSpPr>
          <p:cNvPr id="361" name="Google Shape;361;p35"/>
          <p:cNvSpPr/>
          <p:nvPr/>
        </p:nvSpPr>
        <p:spPr>
          <a:xfrm>
            <a:off x="6545896" y="1099750"/>
            <a:ext cx="2457300" cy="669600"/>
          </a:xfrm>
          <a:prstGeom prst="chevron">
            <a:avLst>
              <a:gd fmla="val 50000" name="adj"/>
            </a:avLst>
          </a:prstGeom>
          <a:solidFill>
            <a:srgbClr val="0099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Model Evaluation</a:t>
            </a:r>
            <a:endParaRPr>
              <a:solidFill>
                <a:srgbClr val="FFFFFF"/>
              </a:solidFill>
              <a:latin typeface="Roboto"/>
              <a:ea typeface="Roboto"/>
              <a:cs typeface="Roboto"/>
              <a:sym typeface="Roboto"/>
            </a:endParaRPr>
          </a:p>
        </p:txBody>
      </p:sp>
      <p:sp>
        <p:nvSpPr>
          <p:cNvPr id="362" name="Google Shape;362;p35"/>
          <p:cNvSpPr txBox="1"/>
          <p:nvPr/>
        </p:nvSpPr>
        <p:spPr>
          <a:xfrm>
            <a:off x="338328" y="2075688"/>
            <a:ext cx="2059500" cy="856500"/>
          </a:xfrm>
          <a:prstGeom prst="rect">
            <a:avLst/>
          </a:prstGeom>
          <a:noFill/>
          <a:ln>
            <a:noFill/>
          </a:ln>
        </p:spPr>
        <p:txBody>
          <a:bodyPr anchorCtr="0" anchor="t" bIns="91425" lIns="91425" spcFirstLastPara="1" rIns="91425" wrap="square" tIns="91425">
            <a:noAutofit/>
          </a:bodyPr>
          <a:lstStyle/>
          <a:p>
            <a:pPr indent="-121919" lvl="0" marL="182880" marR="9144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Tokenized </a:t>
            </a:r>
            <a:endParaRPr sz="1200">
              <a:solidFill>
                <a:srgbClr val="666666"/>
              </a:solidFill>
              <a:latin typeface="Calibri"/>
              <a:ea typeface="Calibri"/>
              <a:cs typeface="Calibri"/>
              <a:sym typeface="Calibri"/>
            </a:endParaRPr>
          </a:p>
          <a:p>
            <a:pPr indent="-121919" lvl="0" marL="182880" marR="9144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All rows to the same length of 121</a:t>
            </a:r>
            <a:endParaRPr sz="1200">
              <a:solidFill>
                <a:srgbClr val="666666"/>
              </a:solidFill>
              <a:latin typeface="Calibri"/>
              <a:ea typeface="Calibri"/>
              <a:cs typeface="Calibri"/>
              <a:sym typeface="Calibri"/>
            </a:endParaRPr>
          </a:p>
        </p:txBody>
      </p:sp>
      <p:sp>
        <p:nvSpPr>
          <p:cNvPr id="363" name="Google Shape;363;p35"/>
          <p:cNvSpPr txBox="1"/>
          <p:nvPr/>
        </p:nvSpPr>
        <p:spPr>
          <a:xfrm>
            <a:off x="2397825" y="2073200"/>
            <a:ext cx="2221500" cy="8565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Our own modified word2vec</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Gensim word2vec</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p:txBody>
      </p:sp>
      <p:sp>
        <p:nvSpPr>
          <p:cNvPr id="364" name="Google Shape;364;p35"/>
          <p:cNvSpPr txBox="1"/>
          <p:nvPr/>
        </p:nvSpPr>
        <p:spPr>
          <a:xfrm>
            <a:off x="4415275" y="2073200"/>
            <a:ext cx="2457300" cy="1884900"/>
          </a:xfrm>
          <a:prstGeom prst="rect">
            <a:avLst/>
          </a:prstGeom>
          <a:noFill/>
          <a:ln>
            <a:noFill/>
          </a:ln>
        </p:spPr>
        <p:txBody>
          <a:bodyPr anchorCtr="0" anchor="t" bIns="91425" lIns="91425" spcFirstLastPara="1" rIns="91425" wrap="square" tIns="91425">
            <a:noAutofit/>
          </a:bodyPr>
          <a:lstStyle/>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1st layer is the prot2vec embeddings 1, 2, 4, 5</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4 Conv2D layers with 10 filters of 4 kernel sizes</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Relu Activation Function</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Maxpool1d</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Fully Connected Layer</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BinaryCrossEntropy loss</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Adam Optimizer</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Learning rate 0.001</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p:txBody>
      </p:sp>
      <p:sp>
        <p:nvSpPr>
          <p:cNvPr id="365" name="Google Shape;365;p35"/>
          <p:cNvSpPr txBox="1"/>
          <p:nvPr/>
        </p:nvSpPr>
        <p:spPr>
          <a:xfrm>
            <a:off x="6744800" y="1941675"/>
            <a:ext cx="20595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666666"/>
              </a:solidFill>
              <a:latin typeface="Calibri"/>
              <a:ea typeface="Calibri"/>
              <a:cs typeface="Calibri"/>
              <a:sym typeface="Calibri"/>
            </a:endParaRPr>
          </a:p>
          <a:p>
            <a:pPr indent="-121920" lvl="0" marL="27432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0.79 accuracy on evaluation set</a:t>
            </a:r>
            <a:endParaRPr sz="1200">
              <a:solidFill>
                <a:srgbClr val="666666"/>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6"/>
          <p:cNvSpPr txBox="1"/>
          <p:nvPr>
            <p:ph type="title"/>
          </p:nvPr>
        </p:nvSpPr>
        <p:spPr>
          <a:xfrm>
            <a:off x="284574" y="294650"/>
            <a:ext cx="20790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AutoGluon</a:t>
            </a:r>
            <a:endParaRPr b="1" sz="3200">
              <a:solidFill>
                <a:srgbClr val="666666"/>
              </a:solidFill>
              <a:latin typeface="Corsiva"/>
              <a:ea typeface="Corsiva"/>
              <a:cs typeface="Corsiva"/>
              <a:sym typeface="Corsiva"/>
            </a:endParaRPr>
          </a:p>
        </p:txBody>
      </p:sp>
      <p:pic>
        <p:nvPicPr>
          <p:cNvPr id="371" name="Google Shape;371;p36"/>
          <p:cNvPicPr preferRelativeResize="0"/>
          <p:nvPr/>
        </p:nvPicPr>
        <p:blipFill rotWithShape="1">
          <a:blip r:embed="rId3">
            <a:alphaModFix/>
          </a:blip>
          <a:srcRect b="0" l="0" r="0" t="0"/>
          <a:stretch/>
        </p:blipFill>
        <p:spPr>
          <a:xfrm>
            <a:off x="1629238" y="1348386"/>
            <a:ext cx="4247100" cy="3018900"/>
          </a:xfrm>
          <a:prstGeom prst="rect">
            <a:avLst/>
          </a:prstGeom>
          <a:noFill/>
          <a:ln>
            <a:noFill/>
          </a:ln>
        </p:spPr>
      </p:pic>
      <p:sp>
        <p:nvSpPr>
          <p:cNvPr id="372" name="Google Shape;372;p36"/>
          <p:cNvSpPr/>
          <p:nvPr/>
        </p:nvSpPr>
        <p:spPr>
          <a:xfrm>
            <a:off x="2363578" y="1440230"/>
            <a:ext cx="2756700" cy="2851800"/>
          </a:xfrm>
          <a:prstGeom prst="arc">
            <a:avLst>
              <a:gd fmla="val 16200000" name="adj1"/>
              <a:gd fmla="val 5415149" name="adj2"/>
            </a:avLst>
          </a:prstGeom>
          <a:noFill/>
          <a:ln cap="flat" cmpd="sng" w="12700">
            <a:solidFill>
              <a:srgbClr val="8989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rgbClr val="000000"/>
              </a:solidFill>
              <a:latin typeface="Arial"/>
              <a:ea typeface="Arial"/>
              <a:cs typeface="Arial"/>
              <a:sym typeface="Arial"/>
            </a:endParaRPr>
          </a:p>
        </p:txBody>
      </p:sp>
      <p:sp>
        <p:nvSpPr>
          <p:cNvPr id="373" name="Google Shape;373;p36"/>
          <p:cNvSpPr/>
          <p:nvPr/>
        </p:nvSpPr>
        <p:spPr>
          <a:xfrm>
            <a:off x="5120285" y="4429675"/>
            <a:ext cx="1904400" cy="4347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500">
                <a:solidFill>
                  <a:srgbClr val="666666"/>
                </a:solidFill>
                <a:latin typeface="Calibri"/>
                <a:ea typeface="Calibri"/>
                <a:cs typeface="Calibri"/>
                <a:sym typeface="Calibri"/>
              </a:rPr>
              <a:t>Neural Net Classifier</a:t>
            </a:r>
            <a:endParaRPr b="1" sz="1700">
              <a:solidFill>
                <a:srgbClr val="666666"/>
              </a:solidFill>
            </a:endParaRPr>
          </a:p>
        </p:txBody>
      </p:sp>
      <p:grpSp>
        <p:nvGrpSpPr>
          <p:cNvPr id="374" name="Google Shape;374;p36"/>
          <p:cNvGrpSpPr/>
          <p:nvPr/>
        </p:nvGrpSpPr>
        <p:grpSpPr>
          <a:xfrm>
            <a:off x="4289977" y="4178959"/>
            <a:ext cx="535893" cy="685412"/>
            <a:chOff x="2322246" y="3871235"/>
            <a:chExt cx="466603" cy="576849"/>
          </a:xfrm>
        </p:grpSpPr>
        <p:cxnSp>
          <p:nvCxnSpPr>
            <p:cNvPr id="375" name="Google Shape;375;p36"/>
            <p:cNvCxnSpPr/>
            <p:nvPr/>
          </p:nvCxnSpPr>
          <p:spPr>
            <a:xfrm rot="3599223">
              <a:off x="2276532" y="3950435"/>
              <a:ext cx="182928" cy="0"/>
            </a:xfrm>
            <a:prstGeom prst="straightConnector1">
              <a:avLst/>
            </a:prstGeom>
            <a:noFill/>
            <a:ln cap="rnd" cmpd="sng" w="25400">
              <a:solidFill>
                <a:srgbClr val="898989"/>
              </a:solidFill>
              <a:prstDash val="solid"/>
              <a:round/>
              <a:headEnd len="med" w="med" type="oval"/>
              <a:tailEnd len="sm" w="sm" type="oval"/>
            </a:ln>
          </p:spPr>
        </p:cxnSp>
        <p:sp>
          <p:nvSpPr>
            <p:cNvPr id="376" name="Google Shape;376;p36"/>
            <p:cNvSpPr/>
            <p:nvPr/>
          </p:nvSpPr>
          <p:spPr>
            <a:xfrm>
              <a:off x="2331649" y="3990884"/>
              <a:ext cx="457200" cy="457200"/>
            </a:xfrm>
            <a:prstGeom prst="ellipse">
              <a:avLst/>
            </a:prstGeom>
            <a:solidFill>
              <a:srgbClr val="A6D586"/>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Arial"/>
                  <a:ea typeface="Arial"/>
                  <a:cs typeface="Arial"/>
                  <a:sym typeface="Arial"/>
                </a:rPr>
                <a:t>4</a:t>
              </a:r>
              <a:endParaRPr/>
            </a:p>
          </p:txBody>
        </p:sp>
      </p:grpSp>
      <p:sp>
        <p:nvSpPr>
          <p:cNvPr id="377" name="Google Shape;377;p36"/>
          <p:cNvSpPr/>
          <p:nvPr/>
        </p:nvSpPr>
        <p:spPr>
          <a:xfrm>
            <a:off x="6015662" y="1781275"/>
            <a:ext cx="1094400" cy="4347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500">
                <a:solidFill>
                  <a:srgbClr val="666666"/>
                </a:solidFill>
                <a:latin typeface="Calibri"/>
                <a:ea typeface="Calibri"/>
                <a:cs typeface="Calibri"/>
                <a:sym typeface="Calibri"/>
              </a:rPr>
              <a:t>Lightgbm</a:t>
            </a:r>
            <a:endParaRPr b="1" sz="1700">
              <a:solidFill>
                <a:srgbClr val="666666"/>
              </a:solidFill>
            </a:endParaRPr>
          </a:p>
        </p:txBody>
      </p:sp>
      <p:grpSp>
        <p:nvGrpSpPr>
          <p:cNvPr id="378" name="Google Shape;378;p36"/>
          <p:cNvGrpSpPr/>
          <p:nvPr/>
        </p:nvGrpSpPr>
        <p:grpSpPr>
          <a:xfrm>
            <a:off x="5031193" y="1853094"/>
            <a:ext cx="706617" cy="543245"/>
            <a:chOff x="2967624" y="1913765"/>
            <a:chExt cx="615252" cy="457200"/>
          </a:xfrm>
        </p:grpSpPr>
        <p:cxnSp>
          <p:nvCxnSpPr>
            <p:cNvPr id="379" name="Google Shape;379;p36"/>
            <p:cNvCxnSpPr/>
            <p:nvPr/>
          </p:nvCxnSpPr>
          <p:spPr>
            <a:xfrm rot="-1800777">
              <a:off x="2955359" y="2271403"/>
              <a:ext cx="182928" cy="0"/>
            </a:xfrm>
            <a:prstGeom prst="straightConnector1">
              <a:avLst/>
            </a:prstGeom>
            <a:noFill/>
            <a:ln cap="rnd" cmpd="sng" w="25400">
              <a:solidFill>
                <a:srgbClr val="898989"/>
              </a:solidFill>
              <a:prstDash val="solid"/>
              <a:round/>
              <a:headEnd len="med" w="med" type="oval"/>
              <a:tailEnd len="sm" w="sm" type="oval"/>
            </a:ln>
          </p:spPr>
        </p:cxnSp>
        <p:sp>
          <p:nvSpPr>
            <p:cNvPr id="380" name="Google Shape;380;p36"/>
            <p:cNvSpPr/>
            <p:nvPr/>
          </p:nvSpPr>
          <p:spPr>
            <a:xfrm>
              <a:off x="3125676" y="1913765"/>
              <a:ext cx="457200" cy="457200"/>
            </a:xfrm>
            <a:prstGeom prst="ellipse">
              <a:avLst/>
            </a:prstGeom>
            <a:solidFill>
              <a:srgbClr val="A6D586"/>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Arial"/>
                  <a:ea typeface="Arial"/>
                  <a:cs typeface="Arial"/>
                  <a:sym typeface="Arial"/>
                </a:rPr>
                <a:t>2</a:t>
              </a:r>
              <a:endParaRPr/>
            </a:p>
          </p:txBody>
        </p:sp>
      </p:grpSp>
      <p:sp>
        <p:nvSpPr>
          <p:cNvPr id="381" name="Google Shape;381;p36"/>
          <p:cNvSpPr/>
          <p:nvPr/>
        </p:nvSpPr>
        <p:spPr>
          <a:xfrm>
            <a:off x="6015662" y="3299150"/>
            <a:ext cx="1499100" cy="4347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500">
                <a:solidFill>
                  <a:srgbClr val="666666"/>
                </a:solidFill>
                <a:latin typeface="Calibri"/>
                <a:ea typeface="Calibri"/>
                <a:cs typeface="Calibri"/>
                <a:sym typeface="Calibri"/>
              </a:rPr>
              <a:t>Random forest</a:t>
            </a:r>
            <a:endParaRPr b="1" sz="1700">
              <a:solidFill>
                <a:srgbClr val="666666"/>
              </a:solidFill>
            </a:endParaRPr>
          </a:p>
        </p:txBody>
      </p:sp>
      <p:grpSp>
        <p:nvGrpSpPr>
          <p:cNvPr id="382" name="Google Shape;382;p36"/>
          <p:cNvGrpSpPr/>
          <p:nvPr/>
        </p:nvGrpSpPr>
        <p:grpSpPr>
          <a:xfrm>
            <a:off x="5055053" y="3299146"/>
            <a:ext cx="701345" cy="543245"/>
            <a:chOff x="2988399" y="3130776"/>
            <a:chExt cx="610661" cy="457200"/>
          </a:xfrm>
        </p:grpSpPr>
        <p:cxnSp>
          <p:nvCxnSpPr>
            <p:cNvPr id="383" name="Google Shape;383;p36"/>
            <p:cNvCxnSpPr/>
            <p:nvPr/>
          </p:nvCxnSpPr>
          <p:spPr>
            <a:xfrm rot="1800777">
              <a:off x="2976134" y="3236843"/>
              <a:ext cx="182928" cy="0"/>
            </a:xfrm>
            <a:prstGeom prst="straightConnector1">
              <a:avLst/>
            </a:prstGeom>
            <a:noFill/>
            <a:ln cap="rnd" cmpd="sng" w="25400">
              <a:solidFill>
                <a:srgbClr val="898989"/>
              </a:solidFill>
              <a:prstDash val="solid"/>
              <a:round/>
              <a:headEnd len="med" w="med" type="oval"/>
              <a:tailEnd len="sm" w="sm" type="oval"/>
            </a:ln>
          </p:spPr>
        </p:cxnSp>
        <p:sp>
          <p:nvSpPr>
            <p:cNvPr id="384" name="Google Shape;384;p36"/>
            <p:cNvSpPr/>
            <p:nvPr/>
          </p:nvSpPr>
          <p:spPr>
            <a:xfrm>
              <a:off x="3141860" y="3130776"/>
              <a:ext cx="457200" cy="457200"/>
            </a:xfrm>
            <a:prstGeom prst="ellipse">
              <a:avLst/>
            </a:prstGeom>
            <a:solidFill>
              <a:srgbClr val="72CDF4"/>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Arial"/>
                  <a:ea typeface="Arial"/>
                  <a:cs typeface="Arial"/>
                  <a:sym typeface="Arial"/>
                </a:rPr>
                <a:t>3</a:t>
              </a:r>
              <a:endParaRPr/>
            </a:p>
          </p:txBody>
        </p:sp>
      </p:grpSp>
      <p:sp>
        <p:nvSpPr>
          <p:cNvPr id="385" name="Google Shape;385;p36"/>
          <p:cNvSpPr/>
          <p:nvPr/>
        </p:nvSpPr>
        <p:spPr>
          <a:xfrm>
            <a:off x="5031184" y="623450"/>
            <a:ext cx="960600" cy="4347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sz="1500">
                <a:solidFill>
                  <a:srgbClr val="666666"/>
                </a:solidFill>
                <a:latin typeface="Calibri"/>
                <a:ea typeface="Calibri"/>
                <a:cs typeface="Calibri"/>
                <a:sym typeface="Calibri"/>
              </a:rPr>
              <a:t>Xgboost</a:t>
            </a:r>
            <a:endParaRPr b="1" sz="1700">
              <a:solidFill>
                <a:srgbClr val="666666"/>
              </a:solidFill>
            </a:endParaRPr>
          </a:p>
        </p:txBody>
      </p:sp>
      <p:grpSp>
        <p:nvGrpSpPr>
          <p:cNvPr id="386" name="Google Shape;386;p36"/>
          <p:cNvGrpSpPr/>
          <p:nvPr/>
        </p:nvGrpSpPr>
        <p:grpSpPr>
          <a:xfrm>
            <a:off x="4300776" y="868154"/>
            <a:ext cx="525094" cy="711203"/>
            <a:chOff x="2331649" y="1084831"/>
            <a:chExt cx="457200" cy="598555"/>
          </a:xfrm>
        </p:grpSpPr>
        <p:cxnSp>
          <p:nvCxnSpPr>
            <p:cNvPr id="387" name="Google Shape;387;p36"/>
            <p:cNvCxnSpPr/>
            <p:nvPr/>
          </p:nvCxnSpPr>
          <p:spPr>
            <a:xfrm rot="-3599223">
              <a:off x="2300503" y="1604186"/>
              <a:ext cx="182928" cy="0"/>
            </a:xfrm>
            <a:prstGeom prst="straightConnector1">
              <a:avLst/>
            </a:prstGeom>
            <a:noFill/>
            <a:ln cap="rnd" cmpd="sng" w="25400">
              <a:solidFill>
                <a:srgbClr val="898989"/>
              </a:solidFill>
              <a:prstDash val="solid"/>
              <a:round/>
              <a:headEnd len="med" w="med" type="oval"/>
              <a:tailEnd len="sm" w="sm" type="oval"/>
            </a:ln>
          </p:spPr>
        </p:cxnSp>
        <p:sp>
          <p:nvSpPr>
            <p:cNvPr id="388" name="Google Shape;388;p36"/>
            <p:cNvSpPr/>
            <p:nvPr/>
          </p:nvSpPr>
          <p:spPr>
            <a:xfrm>
              <a:off x="2331649" y="1084831"/>
              <a:ext cx="457200" cy="457200"/>
            </a:xfrm>
            <a:prstGeom prst="ellipse">
              <a:avLst/>
            </a:prstGeom>
            <a:solidFill>
              <a:srgbClr val="72CDF4"/>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Arial"/>
                  <a:ea typeface="Arial"/>
                  <a:cs typeface="Arial"/>
                  <a:sym typeface="Arial"/>
                </a:rPr>
                <a:t>1</a:t>
              </a:r>
              <a:endParaRPr/>
            </a:p>
          </p:txBody>
        </p:sp>
      </p:grpSp>
      <p:pic>
        <p:nvPicPr>
          <p:cNvPr id="389" name="Google Shape;389;p36"/>
          <p:cNvPicPr preferRelativeResize="0"/>
          <p:nvPr/>
        </p:nvPicPr>
        <p:blipFill>
          <a:blip r:embed="rId4">
            <a:alphaModFix/>
          </a:blip>
          <a:stretch>
            <a:fillRect/>
          </a:stretch>
        </p:blipFill>
        <p:spPr>
          <a:xfrm>
            <a:off x="3151800" y="2289013"/>
            <a:ext cx="1180200" cy="1180200"/>
          </a:xfrm>
          <a:prstGeom prst="ellipse">
            <a:avLst/>
          </a:prstGeom>
          <a:noFill/>
          <a:ln cap="flat" cmpd="sng" w="12700">
            <a:solidFill>
              <a:srgbClr val="898989"/>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3200">
                <a:solidFill>
                  <a:srgbClr val="666666"/>
                </a:solidFill>
                <a:latin typeface="Corsiva"/>
                <a:ea typeface="Corsiva"/>
                <a:cs typeface="Corsiva"/>
                <a:sym typeface="Corsiva"/>
              </a:rPr>
              <a:t>Results using </a:t>
            </a:r>
            <a:r>
              <a:rPr b="1" lang="en" sz="3200">
                <a:solidFill>
                  <a:srgbClr val="666666"/>
                </a:solidFill>
                <a:latin typeface="Corsiva"/>
                <a:ea typeface="Corsiva"/>
                <a:cs typeface="Corsiva"/>
                <a:sym typeface="Corsiva"/>
              </a:rPr>
              <a:t>AutoGluon</a:t>
            </a:r>
            <a:endParaRPr b="1" sz="3200">
              <a:solidFill>
                <a:srgbClr val="666666"/>
              </a:solidFill>
              <a:latin typeface="Corsiva"/>
              <a:ea typeface="Corsiva"/>
              <a:cs typeface="Corsiva"/>
              <a:sym typeface="Corsiva"/>
            </a:endParaRPr>
          </a:p>
          <a:p>
            <a:pPr indent="0" lvl="0" marL="0" rtl="0" algn="l">
              <a:spcBef>
                <a:spcPts val="0"/>
              </a:spcBef>
              <a:spcAft>
                <a:spcPts val="0"/>
              </a:spcAft>
              <a:buNone/>
            </a:pPr>
            <a:r>
              <a:t/>
            </a:r>
            <a:endParaRPr/>
          </a:p>
        </p:txBody>
      </p:sp>
      <p:pic>
        <p:nvPicPr>
          <p:cNvPr id="395" name="Google Shape;395;p37"/>
          <p:cNvPicPr preferRelativeResize="0"/>
          <p:nvPr/>
        </p:nvPicPr>
        <p:blipFill>
          <a:blip r:embed="rId3">
            <a:alphaModFix/>
          </a:blip>
          <a:stretch>
            <a:fillRect/>
          </a:stretch>
        </p:blipFill>
        <p:spPr>
          <a:xfrm>
            <a:off x="304800" y="855496"/>
            <a:ext cx="4806443" cy="4135605"/>
          </a:xfrm>
          <a:prstGeom prst="rect">
            <a:avLst/>
          </a:prstGeom>
          <a:noFill/>
          <a:ln>
            <a:noFill/>
          </a:ln>
        </p:spPr>
      </p:pic>
      <p:pic>
        <p:nvPicPr>
          <p:cNvPr id="396" name="Google Shape;396;p37"/>
          <p:cNvPicPr preferRelativeResize="0"/>
          <p:nvPr/>
        </p:nvPicPr>
        <p:blipFill>
          <a:blip r:embed="rId4">
            <a:alphaModFix/>
          </a:blip>
          <a:stretch>
            <a:fillRect/>
          </a:stretch>
        </p:blipFill>
        <p:spPr>
          <a:xfrm>
            <a:off x="5217350" y="1550875"/>
            <a:ext cx="3639150" cy="1385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0" name="Shape 400"/>
        <p:cNvGrpSpPr/>
        <p:nvPr/>
      </p:nvGrpSpPr>
      <p:grpSpPr>
        <a:xfrm>
          <a:off x="0" y="0"/>
          <a:ext cx="0" cy="0"/>
          <a:chOff x="0" y="0"/>
          <a:chExt cx="0" cy="0"/>
        </a:xfrm>
      </p:grpSpPr>
      <p:pic>
        <p:nvPicPr>
          <p:cNvPr id="401" name="Google Shape;401;p38"/>
          <p:cNvPicPr preferRelativeResize="0"/>
          <p:nvPr/>
        </p:nvPicPr>
        <p:blipFill>
          <a:blip r:embed="rId3">
            <a:alphaModFix/>
          </a:blip>
          <a:stretch>
            <a:fillRect/>
          </a:stretch>
        </p:blipFill>
        <p:spPr>
          <a:xfrm rot="5400000">
            <a:off x="-842887" y="849962"/>
            <a:ext cx="5105800" cy="3405875"/>
          </a:xfrm>
          <a:prstGeom prst="rect">
            <a:avLst/>
          </a:prstGeom>
          <a:noFill/>
          <a:ln>
            <a:noFill/>
          </a:ln>
          <a:effectLst>
            <a:reflection blurRad="0" dir="5400000" dist="333375" endA="0" endPos="42000" fadeDir="5400012" kx="0" rotWithShape="0" algn="bl" stPos="0" sy="-100000" ky="0"/>
          </a:effectLst>
        </p:spPr>
      </p:pic>
      <p:sp>
        <p:nvSpPr>
          <p:cNvPr id="402" name="Google Shape;402;p38"/>
          <p:cNvSpPr txBox="1"/>
          <p:nvPr/>
        </p:nvSpPr>
        <p:spPr>
          <a:xfrm>
            <a:off x="-499875" y="1043250"/>
            <a:ext cx="4840200" cy="26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666666"/>
                </a:solidFill>
                <a:latin typeface="Corsiva"/>
                <a:ea typeface="Corsiva"/>
                <a:cs typeface="Corsiva"/>
                <a:sym typeface="Corsiva"/>
              </a:rPr>
              <a:t>Important </a:t>
            </a:r>
            <a:endParaRPr b="1" sz="4300">
              <a:solidFill>
                <a:srgbClr val="666666"/>
              </a:solidFill>
              <a:latin typeface="Corsiva"/>
              <a:ea typeface="Corsiva"/>
              <a:cs typeface="Corsiva"/>
              <a:sym typeface="Corsiva"/>
            </a:endParaRPr>
          </a:p>
          <a:p>
            <a:pPr indent="0" lvl="0" marL="0" rtl="0" algn="ctr">
              <a:spcBef>
                <a:spcPts val="0"/>
              </a:spcBef>
              <a:spcAft>
                <a:spcPts val="0"/>
              </a:spcAft>
              <a:buNone/>
            </a:pPr>
            <a:r>
              <a:rPr b="1" lang="en" sz="4300">
                <a:solidFill>
                  <a:srgbClr val="666666"/>
                </a:solidFill>
                <a:latin typeface="Corsiva"/>
                <a:ea typeface="Corsiva"/>
                <a:cs typeface="Corsiva"/>
                <a:sym typeface="Corsiva"/>
              </a:rPr>
              <a:t>Proteins</a:t>
            </a:r>
            <a:endParaRPr b="1" sz="4300">
              <a:solidFill>
                <a:srgbClr val="666666"/>
              </a:solidFill>
              <a:latin typeface="Corsiva"/>
              <a:ea typeface="Corsiva"/>
              <a:cs typeface="Corsiva"/>
              <a:sym typeface="Corsiva"/>
            </a:endParaRPr>
          </a:p>
        </p:txBody>
      </p:sp>
      <p:pic>
        <p:nvPicPr>
          <p:cNvPr id="403" name="Google Shape;403;p38"/>
          <p:cNvPicPr preferRelativeResize="0"/>
          <p:nvPr/>
        </p:nvPicPr>
        <p:blipFill>
          <a:blip r:embed="rId4">
            <a:alphaModFix/>
          </a:blip>
          <a:stretch>
            <a:fillRect/>
          </a:stretch>
        </p:blipFill>
        <p:spPr>
          <a:xfrm>
            <a:off x="4340325" y="1448575"/>
            <a:ext cx="3701324" cy="2467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txBox="1"/>
          <p:nvPr>
            <p:ph type="title"/>
          </p:nvPr>
        </p:nvSpPr>
        <p:spPr>
          <a:xfrm>
            <a:off x="228162" y="1714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TreeSHAP using LightGBM</a:t>
            </a:r>
            <a:endParaRPr b="1" sz="3200">
              <a:solidFill>
                <a:srgbClr val="666666"/>
              </a:solidFill>
              <a:latin typeface="Corsiva"/>
              <a:ea typeface="Corsiva"/>
              <a:cs typeface="Corsiva"/>
              <a:sym typeface="Corsiva"/>
            </a:endParaRPr>
          </a:p>
        </p:txBody>
      </p:sp>
      <p:pic>
        <p:nvPicPr>
          <p:cNvPr id="409" name="Google Shape;409;p39"/>
          <p:cNvPicPr preferRelativeResize="0"/>
          <p:nvPr/>
        </p:nvPicPr>
        <p:blipFill>
          <a:blip r:embed="rId3">
            <a:alphaModFix/>
          </a:blip>
          <a:stretch>
            <a:fillRect/>
          </a:stretch>
        </p:blipFill>
        <p:spPr>
          <a:xfrm>
            <a:off x="4724400" y="779300"/>
            <a:ext cx="4370450" cy="4211800"/>
          </a:xfrm>
          <a:prstGeom prst="rect">
            <a:avLst/>
          </a:prstGeom>
          <a:noFill/>
          <a:ln>
            <a:noFill/>
          </a:ln>
        </p:spPr>
      </p:pic>
      <p:sp>
        <p:nvSpPr>
          <p:cNvPr id="410" name="Google Shape;410;p39"/>
          <p:cNvSpPr txBox="1"/>
          <p:nvPr/>
        </p:nvSpPr>
        <p:spPr>
          <a:xfrm>
            <a:off x="228150" y="1225225"/>
            <a:ext cx="4128600" cy="3703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TreeSHAP is a fast, model-specific alternative to KernelSHAP.</a:t>
            </a:r>
            <a:endParaRPr sz="1200">
              <a:solidFill>
                <a:srgbClr val="666666"/>
              </a:solidFill>
              <a:latin typeface="Calibri"/>
              <a:ea typeface="Calibri"/>
              <a:cs typeface="Calibri"/>
              <a:sym typeface="Calibri"/>
            </a:endParaRPr>
          </a:p>
          <a:p>
            <a:pPr indent="0" lvl="0" marL="0" rtl="0" algn="l">
              <a:spcBef>
                <a:spcPts val="0"/>
              </a:spcBef>
              <a:spcAft>
                <a:spcPts val="0"/>
              </a:spcAft>
              <a:buNone/>
            </a:pPr>
            <a:r>
              <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Features with large absolute Shapley values are important.</a:t>
            </a:r>
            <a:endParaRPr sz="1200">
              <a:solidFill>
                <a:srgbClr val="666666"/>
              </a:solidFill>
              <a:latin typeface="Calibri"/>
              <a:ea typeface="Calibri"/>
              <a:cs typeface="Calibri"/>
              <a:sym typeface="Calibri"/>
            </a:endParaRPr>
          </a:p>
          <a:p>
            <a:pPr indent="0" lvl="0" marL="457200" rtl="0" algn="l">
              <a:spcBef>
                <a:spcPts val="0"/>
              </a:spcBef>
              <a:spcAft>
                <a:spcPts val="0"/>
              </a:spcAft>
              <a:buNone/>
            </a:pPr>
            <a:r>
              <a:t/>
            </a:r>
            <a:endParaRPr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lang="en" sz="1200">
                <a:solidFill>
                  <a:srgbClr val="666666"/>
                </a:solidFill>
                <a:latin typeface="Calibri"/>
                <a:ea typeface="Calibri"/>
                <a:cs typeface="Calibri"/>
                <a:sym typeface="Calibri"/>
              </a:rPr>
              <a:t> Averaged the absolute Shapley values per feature across the reduced data(500 dimensions).</a:t>
            </a:r>
            <a:endParaRPr sz="1200">
              <a:solidFill>
                <a:srgbClr val="666666"/>
              </a:solidFill>
              <a:latin typeface="Calibri"/>
              <a:ea typeface="Calibri"/>
              <a:cs typeface="Calibri"/>
              <a:sym typeface="Calibri"/>
            </a:endParaRPr>
          </a:p>
        </p:txBody>
      </p:sp>
      <p:pic>
        <p:nvPicPr>
          <p:cNvPr id="411" name="Google Shape;411;p39"/>
          <p:cNvPicPr preferRelativeResize="0"/>
          <p:nvPr/>
        </p:nvPicPr>
        <p:blipFill>
          <a:blip r:embed="rId4">
            <a:alphaModFix/>
          </a:blip>
          <a:stretch>
            <a:fillRect/>
          </a:stretch>
        </p:blipFill>
        <p:spPr>
          <a:xfrm>
            <a:off x="208875" y="792575"/>
            <a:ext cx="4515525" cy="307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0"/>
          <p:cNvSpPr txBox="1"/>
          <p:nvPr>
            <p:ph type="title"/>
          </p:nvPr>
        </p:nvSpPr>
        <p:spPr>
          <a:xfrm>
            <a:off x="228162" y="1714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Tree</a:t>
            </a:r>
            <a:r>
              <a:rPr b="1" lang="en" sz="3200">
                <a:solidFill>
                  <a:srgbClr val="666666"/>
                </a:solidFill>
                <a:latin typeface="Corsiva"/>
                <a:ea typeface="Corsiva"/>
                <a:cs typeface="Corsiva"/>
                <a:sym typeface="Corsiva"/>
              </a:rPr>
              <a:t>SHAP </a:t>
            </a:r>
            <a:r>
              <a:rPr b="1" lang="en" sz="3200">
                <a:solidFill>
                  <a:srgbClr val="666666"/>
                </a:solidFill>
                <a:latin typeface="Corsiva"/>
                <a:ea typeface="Corsiva"/>
                <a:cs typeface="Corsiva"/>
                <a:sym typeface="Corsiva"/>
              </a:rPr>
              <a:t>using Xgboost</a:t>
            </a:r>
            <a:endParaRPr b="1" sz="3200">
              <a:solidFill>
                <a:srgbClr val="666666"/>
              </a:solidFill>
              <a:latin typeface="Corsiva"/>
              <a:ea typeface="Corsiva"/>
              <a:cs typeface="Corsiva"/>
              <a:sym typeface="Corsiva"/>
            </a:endParaRPr>
          </a:p>
        </p:txBody>
      </p:sp>
      <p:pic>
        <p:nvPicPr>
          <p:cNvPr id="417" name="Google Shape;417;p40"/>
          <p:cNvPicPr preferRelativeResize="0"/>
          <p:nvPr/>
        </p:nvPicPr>
        <p:blipFill>
          <a:blip r:embed="rId3">
            <a:alphaModFix/>
          </a:blip>
          <a:stretch>
            <a:fillRect/>
          </a:stretch>
        </p:blipFill>
        <p:spPr>
          <a:xfrm>
            <a:off x="4699950" y="792575"/>
            <a:ext cx="4245825" cy="4063250"/>
          </a:xfrm>
          <a:prstGeom prst="rect">
            <a:avLst/>
          </a:prstGeom>
          <a:noFill/>
          <a:ln>
            <a:noFill/>
          </a:ln>
        </p:spPr>
      </p:pic>
      <p:sp>
        <p:nvSpPr>
          <p:cNvPr id="418" name="Google Shape;418;p40"/>
          <p:cNvSpPr txBox="1"/>
          <p:nvPr/>
        </p:nvSpPr>
        <p:spPr>
          <a:xfrm>
            <a:off x="228150" y="1341800"/>
            <a:ext cx="4128600" cy="370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TreeSHAP is a fast, model-specific alternative to KernelSHAP.</a:t>
            </a:r>
            <a:endParaRPr>
              <a:solidFill>
                <a:srgbClr val="666666"/>
              </a:solidFill>
              <a:latin typeface="Calibri"/>
              <a:ea typeface="Calibri"/>
              <a:cs typeface="Calibri"/>
              <a:sym typeface="Calibri"/>
            </a:endParaRPr>
          </a:p>
          <a:p>
            <a:pPr indent="0" lvl="0" marL="0" rtl="0" algn="l">
              <a:spcBef>
                <a:spcPts val="0"/>
              </a:spcBef>
              <a:spcAft>
                <a:spcPts val="0"/>
              </a:spcAft>
              <a:buNone/>
            </a:pPr>
            <a:r>
              <a:t/>
            </a:r>
            <a:endParaRPr>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Features with large absolute Shapley values are important.</a:t>
            </a:r>
            <a:endParaRPr>
              <a:solidFill>
                <a:srgbClr val="666666"/>
              </a:solidFill>
              <a:latin typeface="Calibri"/>
              <a:ea typeface="Calibri"/>
              <a:cs typeface="Calibri"/>
              <a:sym typeface="Calibri"/>
            </a:endParaRPr>
          </a:p>
          <a:p>
            <a:pPr indent="0" lvl="0" marL="457200" rtl="0" algn="l">
              <a:spcBef>
                <a:spcPts val="0"/>
              </a:spcBef>
              <a:spcAft>
                <a:spcPts val="0"/>
              </a:spcAft>
              <a:buNone/>
            </a:pPr>
            <a:r>
              <a:t/>
            </a:r>
            <a:endParaRPr>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 Averaged the absolute Shapley values per feature across the entire data.</a:t>
            </a:r>
            <a:endParaRPr>
              <a:solidFill>
                <a:srgbClr val="666666"/>
              </a:solidFill>
              <a:latin typeface="Calibri"/>
              <a:ea typeface="Calibri"/>
              <a:cs typeface="Calibri"/>
              <a:sym typeface="Calibri"/>
            </a:endParaRPr>
          </a:p>
          <a:p>
            <a:pPr indent="0" lvl="0" marL="457200" rtl="0" algn="l">
              <a:spcBef>
                <a:spcPts val="0"/>
              </a:spcBef>
              <a:spcAft>
                <a:spcPts val="0"/>
              </a:spcAft>
              <a:buNone/>
            </a:pPr>
            <a:r>
              <a:t/>
            </a:r>
            <a:endParaRPr>
              <a:solidFill>
                <a:srgbClr val="666666"/>
              </a:solidFill>
              <a:latin typeface="Calibri"/>
              <a:ea typeface="Calibri"/>
              <a:cs typeface="Calibri"/>
              <a:sym typeface="Calibri"/>
            </a:endParaRPr>
          </a:p>
        </p:txBody>
      </p:sp>
      <p:pic>
        <p:nvPicPr>
          <p:cNvPr id="419" name="Google Shape;419;p40"/>
          <p:cNvPicPr preferRelativeResize="0"/>
          <p:nvPr/>
        </p:nvPicPr>
        <p:blipFill>
          <a:blip r:embed="rId4">
            <a:alphaModFix/>
          </a:blip>
          <a:stretch>
            <a:fillRect/>
          </a:stretch>
        </p:blipFill>
        <p:spPr>
          <a:xfrm>
            <a:off x="132675" y="868775"/>
            <a:ext cx="4515525" cy="30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1"/>
          <p:cNvSpPr txBox="1"/>
          <p:nvPr/>
        </p:nvSpPr>
        <p:spPr>
          <a:xfrm>
            <a:off x="217825" y="212075"/>
            <a:ext cx="63750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Topic Modeling</a:t>
            </a:r>
            <a:endParaRPr b="1" sz="3200">
              <a:solidFill>
                <a:srgbClr val="666666"/>
              </a:solidFill>
              <a:latin typeface="Corsiva"/>
              <a:ea typeface="Corsiva"/>
              <a:cs typeface="Corsiva"/>
              <a:sym typeface="Corsiva"/>
            </a:endParaRPr>
          </a:p>
        </p:txBody>
      </p:sp>
      <p:pic>
        <p:nvPicPr>
          <p:cNvPr id="425" name="Google Shape;425;p41"/>
          <p:cNvPicPr preferRelativeResize="0"/>
          <p:nvPr/>
        </p:nvPicPr>
        <p:blipFill rotWithShape="1">
          <a:blip r:embed="rId3">
            <a:alphaModFix/>
          </a:blip>
          <a:srcRect b="0" l="51552" r="0" t="9657"/>
          <a:stretch/>
        </p:blipFill>
        <p:spPr>
          <a:xfrm>
            <a:off x="217825" y="842075"/>
            <a:ext cx="3600585" cy="4090699"/>
          </a:xfrm>
          <a:prstGeom prst="rect">
            <a:avLst/>
          </a:prstGeom>
          <a:noFill/>
          <a:ln>
            <a:noFill/>
          </a:ln>
        </p:spPr>
      </p:pic>
      <p:pic>
        <p:nvPicPr>
          <p:cNvPr id="426" name="Google Shape;426;p41"/>
          <p:cNvPicPr preferRelativeResize="0"/>
          <p:nvPr/>
        </p:nvPicPr>
        <p:blipFill>
          <a:blip r:embed="rId4">
            <a:alphaModFix/>
          </a:blip>
          <a:stretch>
            <a:fillRect/>
          </a:stretch>
        </p:blipFill>
        <p:spPr>
          <a:xfrm>
            <a:off x="4399425" y="251650"/>
            <a:ext cx="4533650" cy="2531626"/>
          </a:xfrm>
          <a:prstGeom prst="rect">
            <a:avLst/>
          </a:prstGeom>
          <a:noFill/>
          <a:ln>
            <a:noFill/>
          </a:ln>
        </p:spPr>
      </p:pic>
      <p:pic>
        <p:nvPicPr>
          <p:cNvPr id="427" name="Google Shape;427;p41"/>
          <p:cNvPicPr preferRelativeResize="0"/>
          <p:nvPr/>
        </p:nvPicPr>
        <p:blipFill rotWithShape="1">
          <a:blip r:embed="rId5">
            <a:alphaModFix/>
          </a:blip>
          <a:srcRect b="0" l="0" r="0" t="7028"/>
          <a:stretch/>
        </p:blipFill>
        <p:spPr>
          <a:xfrm>
            <a:off x="4439250" y="2736024"/>
            <a:ext cx="4533649" cy="2407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2"/>
          <p:cNvSpPr txBox="1"/>
          <p:nvPr/>
        </p:nvSpPr>
        <p:spPr>
          <a:xfrm>
            <a:off x="348050" y="125325"/>
            <a:ext cx="63750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Captum</a:t>
            </a:r>
            <a:endParaRPr b="1" sz="3200">
              <a:solidFill>
                <a:srgbClr val="666666"/>
              </a:solidFill>
              <a:latin typeface="Corsiva"/>
              <a:ea typeface="Corsiva"/>
              <a:cs typeface="Corsiva"/>
              <a:sym typeface="Corsiva"/>
            </a:endParaRPr>
          </a:p>
        </p:txBody>
      </p:sp>
      <p:pic>
        <p:nvPicPr>
          <p:cNvPr id="433" name="Google Shape;433;p42"/>
          <p:cNvPicPr preferRelativeResize="0"/>
          <p:nvPr/>
        </p:nvPicPr>
        <p:blipFill>
          <a:blip r:embed="rId3">
            <a:alphaModFix/>
          </a:blip>
          <a:stretch>
            <a:fillRect/>
          </a:stretch>
        </p:blipFill>
        <p:spPr>
          <a:xfrm>
            <a:off x="3433675" y="536975"/>
            <a:ext cx="5552951" cy="4320675"/>
          </a:xfrm>
          <a:prstGeom prst="rect">
            <a:avLst/>
          </a:prstGeom>
          <a:noFill/>
          <a:ln>
            <a:noFill/>
          </a:ln>
        </p:spPr>
      </p:pic>
      <p:sp>
        <p:nvSpPr>
          <p:cNvPr id="434" name="Google Shape;434;p42"/>
          <p:cNvSpPr txBox="1"/>
          <p:nvPr/>
        </p:nvSpPr>
        <p:spPr>
          <a:xfrm>
            <a:off x="181975" y="946200"/>
            <a:ext cx="3045000" cy="388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Calibri"/>
              <a:buChar char="●"/>
            </a:pPr>
            <a:r>
              <a:rPr lang="en">
                <a:solidFill>
                  <a:srgbClr val="666666"/>
                </a:solidFill>
                <a:highlight>
                  <a:schemeClr val="lt1"/>
                </a:highlight>
                <a:latin typeface="Calibri"/>
                <a:ea typeface="Calibri"/>
                <a:cs typeface="Calibri"/>
                <a:sym typeface="Calibri"/>
              </a:rPr>
              <a:t>A</a:t>
            </a:r>
            <a:r>
              <a:rPr lang="en">
                <a:solidFill>
                  <a:srgbClr val="666666"/>
                </a:solidFill>
                <a:highlight>
                  <a:schemeClr val="lt1"/>
                </a:highlight>
                <a:latin typeface="Calibri"/>
                <a:ea typeface="Calibri"/>
                <a:cs typeface="Calibri"/>
                <a:sym typeface="Calibri"/>
              </a:rPr>
              <a:t> model interpretability library for PyTorch.</a:t>
            </a:r>
            <a:endParaRPr>
              <a:solidFill>
                <a:srgbClr val="666666"/>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a:solidFill>
                <a:srgbClr val="666666"/>
              </a:solidFill>
              <a:highlight>
                <a:schemeClr val="lt1"/>
              </a:highlight>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highlight>
                  <a:schemeClr val="lt1"/>
                </a:highlight>
                <a:latin typeface="Calibri"/>
                <a:ea typeface="Calibri"/>
                <a:cs typeface="Calibri"/>
                <a:sym typeface="Calibri"/>
              </a:rPr>
              <a:t>Uses Integrated Gradient method to perform the feature attributions.</a:t>
            </a:r>
            <a:endParaRPr>
              <a:solidFill>
                <a:srgbClr val="666666"/>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a:solidFill>
                <a:srgbClr val="666666"/>
              </a:solidFill>
              <a:highlight>
                <a:schemeClr val="lt1"/>
              </a:highlight>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highlight>
                  <a:schemeClr val="lt1"/>
                </a:highlight>
                <a:latin typeface="Calibri"/>
                <a:ea typeface="Calibri"/>
                <a:cs typeface="Calibri"/>
                <a:sym typeface="Calibri"/>
              </a:rPr>
              <a:t>Compute the gradient of the output with respect to the input(features)</a:t>
            </a:r>
            <a:endParaRPr>
              <a:solidFill>
                <a:srgbClr val="666666"/>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a:solidFill>
                <a:srgbClr val="666666"/>
              </a:solidFill>
              <a:highlight>
                <a:schemeClr val="lt1"/>
              </a:highlight>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highlight>
                  <a:schemeClr val="lt1"/>
                </a:highlight>
                <a:latin typeface="Calibri"/>
                <a:ea typeface="Calibri"/>
                <a:cs typeface="Calibri"/>
                <a:sym typeface="Calibri"/>
              </a:rPr>
              <a:t>Feature with strongest influence on the model’s prediction gets more captum value.</a:t>
            </a:r>
            <a:endParaRPr>
              <a:solidFill>
                <a:srgbClr val="666666"/>
              </a:solidFill>
              <a:highlight>
                <a:schemeClr val="lt1"/>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Project Ideation</a:t>
            </a:r>
            <a:endParaRPr b="1" sz="3200">
              <a:solidFill>
                <a:srgbClr val="666666"/>
              </a:solidFill>
              <a:latin typeface="Corsiva"/>
              <a:ea typeface="Corsiva"/>
              <a:cs typeface="Corsiva"/>
              <a:sym typeface="Corsiva"/>
            </a:endParaRPr>
          </a:p>
        </p:txBody>
      </p:sp>
      <p:pic>
        <p:nvPicPr>
          <p:cNvPr id="115" name="Google Shape;115;p16"/>
          <p:cNvPicPr preferRelativeResize="0"/>
          <p:nvPr/>
        </p:nvPicPr>
        <p:blipFill>
          <a:blip r:embed="rId3">
            <a:alphaModFix/>
          </a:blip>
          <a:stretch>
            <a:fillRect/>
          </a:stretch>
        </p:blipFill>
        <p:spPr>
          <a:xfrm>
            <a:off x="460775" y="1298225"/>
            <a:ext cx="2799225" cy="3559675"/>
          </a:xfrm>
          <a:prstGeom prst="rect">
            <a:avLst/>
          </a:prstGeom>
          <a:noFill/>
          <a:ln>
            <a:noFill/>
          </a:ln>
        </p:spPr>
      </p:pic>
      <p:pic>
        <p:nvPicPr>
          <p:cNvPr id="116" name="Google Shape;116;p16"/>
          <p:cNvPicPr preferRelativeResize="0"/>
          <p:nvPr/>
        </p:nvPicPr>
        <p:blipFill rotWithShape="1">
          <a:blip r:embed="rId4">
            <a:alphaModFix/>
          </a:blip>
          <a:srcRect b="2546" l="11903" r="2215" t="22350"/>
          <a:stretch/>
        </p:blipFill>
        <p:spPr>
          <a:xfrm>
            <a:off x="3587175" y="1582550"/>
            <a:ext cx="4851274" cy="2537899"/>
          </a:xfrm>
          <a:prstGeom prst="rect">
            <a:avLst/>
          </a:prstGeom>
          <a:noFill/>
          <a:ln>
            <a:noFill/>
          </a:ln>
        </p:spPr>
      </p:pic>
      <p:sp>
        <p:nvSpPr>
          <p:cNvPr id="117" name="Google Shape;117;p16"/>
          <p:cNvSpPr txBox="1"/>
          <p:nvPr/>
        </p:nvSpPr>
        <p:spPr>
          <a:xfrm>
            <a:off x="4131474" y="2384869"/>
            <a:ext cx="2927700" cy="16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nvSpPr>
        <p:spPr>
          <a:xfrm>
            <a:off x="3656525" y="3626250"/>
            <a:ext cx="4132800" cy="310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3"/>
          <p:cNvSpPr txBox="1"/>
          <p:nvPr>
            <p:ph type="title"/>
          </p:nvPr>
        </p:nvSpPr>
        <p:spPr>
          <a:xfrm>
            <a:off x="304350" y="247700"/>
            <a:ext cx="8526900" cy="492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Common Proteins </a:t>
            </a:r>
            <a:endParaRPr b="1" sz="3200">
              <a:solidFill>
                <a:srgbClr val="666666"/>
              </a:solidFill>
              <a:latin typeface="Corsiva"/>
              <a:ea typeface="Corsiva"/>
              <a:cs typeface="Corsiva"/>
              <a:sym typeface="Corsiva"/>
            </a:endParaRPr>
          </a:p>
        </p:txBody>
      </p:sp>
      <p:sp>
        <p:nvSpPr>
          <p:cNvPr id="440" name="Google Shape;440;p43"/>
          <p:cNvSpPr txBox="1"/>
          <p:nvPr/>
        </p:nvSpPr>
        <p:spPr>
          <a:xfrm>
            <a:off x="905675" y="934075"/>
            <a:ext cx="1395000" cy="3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PF00005</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PF00072</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PF00106</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PF00109</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PF00501</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PF00593</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PF00702</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PF00890</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PF02801</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PF03061</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PF03176</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PF03279</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PF04055</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PF07715</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PF13186</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PF13353</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PF13450</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en" sz="1200">
                <a:solidFill>
                  <a:srgbClr val="666666"/>
                </a:solidFill>
                <a:latin typeface="Calibri"/>
                <a:ea typeface="Calibri"/>
                <a:cs typeface="Calibri"/>
                <a:sym typeface="Calibri"/>
              </a:rPr>
              <a:t>PF13561</a:t>
            </a:r>
            <a:endParaRPr sz="1200">
              <a:solidFill>
                <a:srgbClr val="666666"/>
              </a:solidFill>
              <a:latin typeface="Calibri"/>
              <a:ea typeface="Calibri"/>
              <a:cs typeface="Calibri"/>
              <a:sym typeface="Calibri"/>
            </a:endParaRPr>
          </a:p>
          <a:p>
            <a:pPr indent="0" lvl="0" marL="0" rtl="0" algn="l">
              <a:spcBef>
                <a:spcPts val="0"/>
              </a:spcBef>
              <a:spcAft>
                <a:spcPts val="0"/>
              </a:spcAft>
              <a:buNone/>
            </a:pPr>
            <a:r>
              <a:t/>
            </a:r>
            <a:endParaRPr sz="1200">
              <a:solidFill>
                <a:srgbClr val="666666"/>
              </a:solidFill>
              <a:latin typeface="Calibri"/>
              <a:ea typeface="Calibri"/>
              <a:cs typeface="Calibri"/>
              <a:sym typeface="Calibri"/>
            </a:endParaRPr>
          </a:p>
        </p:txBody>
      </p:sp>
      <p:sp>
        <p:nvSpPr>
          <p:cNvPr id="441" name="Google Shape;441;p43"/>
          <p:cNvSpPr txBox="1"/>
          <p:nvPr/>
        </p:nvSpPr>
        <p:spPr>
          <a:xfrm>
            <a:off x="2531925" y="1010275"/>
            <a:ext cx="5640900" cy="377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We extracted the common proteins from the output from </a:t>
            </a:r>
            <a:r>
              <a:rPr lang="en">
                <a:solidFill>
                  <a:srgbClr val="666666"/>
                </a:solidFill>
                <a:latin typeface="Calibri"/>
                <a:ea typeface="Calibri"/>
                <a:cs typeface="Calibri"/>
                <a:sym typeface="Calibri"/>
              </a:rPr>
              <a:t>Shap, Topic Modelling and Captum models.</a:t>
            </a:r>
            <a:endParaRPr>
              <a:solidFill>
                <a:srgbClr val="666666"/>
              </a:solidFill>
              <a:latin typeface="Calibri"/>
              <a:ea typeface="Calibri"/>
              <a:cs typeface="Calibri"/>
              <a:sym typeface="Calibri"/>
            </a:endParaRPr>
          </a:p>
          <a:p>
            <a:pPr indent="0" lvl="0" marL="0" rtl="0" algn="l">
              <a:spcBef>
                <a:spcPts val="0"/>
              </a:spcBef>
              <a:spcAft>
                <a:spcPts val="0"/>
              </a:spcAft>
              <a:buNone/>
            </a:pPr>
            <a:r>
              <a:t/>
            </a:r>
            <a:endParaRPr>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These proteins may be present in the sequences of responders, non-responders or both.</a:t>
            </a:r>
            <a:endParaRPr>
              <a:solidFill>
                <a:srgbClr val="666666"/>
              </a:solidFill>
              <a:latin typeface="Calibri"/>
              <a:ea typeface="Calibri"/>
              <a:cs typeface="Calibri"/>
              <a:sym typeface="Calibri"/>
            </a:endParaRPr>
          </a:p>
          <a:p>
            <a:pPr indent="0" lvl="0" marL="0" rtl="0" algn="l">
              <a:spcBef>
                <a:spcPts val="0"/>
              </a:spcBef>
              <a:spcAft>
                <a:spcPts val="0"/>
              </a:spcAft>
              <a:buNone/>
            </a:pPr>
            <a:r>
              <a:t/>
            </a:r>
            <a:endParaRPr>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The identified proteins would be sent back to the lab where the technician would research if these proteins are responsible for a patient being responsive to drugs.</a:t>
            </a:r>
            <a:endParaRPr>
              <a:solidFill>
                <a:srgbClr val="666666"/>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4"/>
          <p:cNvSpPr/>
          <p:nvPr/>
        </p:nvSpPr>
        <p:spPr>
          <a:xfrm flipH="1" rot="-5400000">
            <a:off x="5714770" y="817653"/>
            <a:ext cx="1581300" cy="5222100"/>
          </a:xfrm>
          <a:prstGeom prst="bentArrow">
            <a:avLst>
              <a:gd fmla="val 5735" name="adj1"/>
              <a:gd fmla="val 8207" name="adj2"/>
              <a:gd fmla="val 7407" name="adj3"/>
              <a:gd fmla="val 38829" name="adj4"/>
            </a:avLst>
          </a:prstGeom>
          <a:solidFill>
            <a:srgbClr val="DF7A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0B3CF"/>
              </a:solidFill>
              <a:latin typeface="Calibri"/>
              <a:ea typeface="Calibri"/>
              <a:cs typeface="Calibri"/>
              <a:sym typeface="Calibri"/>
            </a:endParaRPr>
          </a:p>
        </p:txBody>
      </p:sp>
      <p:sp>
        <p:nvSpPr>
          <p:cNvPr id="447" name="Google Shape;447;p44"/>
          <p:cNvSpPr/>
          <p:nvPr/>
        </p:nvSpPr>
        <p:spPr>
          <a:xfrm flipH="1" rot="5400000">
            <a:off x="1904130" y="-1119587"/>
            <a:ext cx="1581300" cy="5222100"/>
          </a:xfrm>
          <a:prstGeom prst="bentArrow">
            <a:avLst>
              <a:gd fmla="val 5735" name="adj1"/>
              <a:gd fmla="val 8207" name="adj2"/>
              <a:gd fmla="val 7407" name="adj3"/>
              <a:gd fmla="val 38829" name="adj4"/>
            </a:avLst>
          </a:prstGeom>
          <a:solidFill>
            <a:srgbClr val="387C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0B3CF"/>
              </a:solidFill>
              <a:latin typeface="Calibri"/>
              <a:ea typeface="Calibri"/>
              <a:cs typeface="Calibri"/>
              <a:sym typeface="Calibri"/>
            </a:endParaRPr>
          </a:p>
        </p:txBody>
      </p:sp>
      <p:sp>
        <p:nvSpPr>
          <p:cNvPr id="448" name="Google Shape;448;p44"/>
          <p:cNvSpPr/>
          <p:nvPr/>
        </p:nvSpPr>
        <p:spPr>
          <a:xfrm>
            <a:off x="794855" y="1865696"/>
            <a:ext cx="129900" cy="477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9" name="Google Shape;449;p44"/>
          <p:cNvSpPr/>
          <p:nvPr/>
        </p:nvSpPr>
        <p:spPr>
          <a:xfrm>
            <a:off x="2336105" y="1894707"/>
            <a:ext cx="129900" cy="477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0" name="Google Shape;450;p44"/>
          <p:cNvSpPr/>
          <p:nvPr/>
        </p:nvSpPr>
        <p:spPr>
          <a:xfrm>
            <a:off x="3877565" y="1894707"/>
            <a:ext cx="129900" cy="477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1" name="Google Shape;451;p44"/>
          <p:cNvSpPr/>
          <p:nvPr/>
        </p:nvSpPr>
        <p:spPr>
          <a:xfrm>
            <a:off x="5215550" y="2577730"/>
            <a:ext cx="129900" cy="477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2" name="Google Shape;452;p44"/>
          <p:cNvSpPr/>
          <p:nvPr/>
        </p:nvSpPr>
        <p:spPr>
          <a:xfrm>
            <a:off x="6757011" y="2601627"/>
            <a:ext cx="129900" cy="477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44"/>
          <p:cNvSpPr/>
          <p:nvPr/>
        </p:nvSpPr>
        <p:spPr>
          <a:xfrm>
            <a:off x="8276328" y="2621868"/>
            <a:ext cx="129900" cy="477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44"/>
          <p:cNvSpPr txBox="1"/>
          <p:nvPr/>
        </p:nvSpPr>
        <p:spPr>
          <a:xfrm>
            <a:off x="5911076" y="3283475"/>
            <a:ext cx="1668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How to work with real life data</a:t>
            </a:r>
            <a:endParaRPr sz="1000">
              <a:solidFill>
                <a:srgbClr val="666666"/>
              </a:solidFill>
              <a:latin typeface="Calibri"/>
              <a:ea typeface="Calibri"/>
              <a:cs typeface="Calibri"/>
              <a:sym typeface="Calibri"/>
            </a:endParaRPr>
          </a:p>
        </p:txBody>
      </p:sp>
      <p:sp>
        <p:nvSpPr>
          <p:cNvPr id="455" name="Google Shape;455;p44"/>
          <p:cNvSpPr txBox="1"/>
          <p:nvPr/>
        </p:nvSpPr>
        <p:spPr>
          <a:xfrm>
            <a:off x="4123973" y="3283475"/>
            <a:ext cx="17871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Learnt how to implement different approaches </a:t>
            </a:r>
            <a:endParaRPr sz="1000">
              <a:solidFill>
                <a:srgbClr val="666666"/>
              </a:solidFill>
              <a:latin typeface="Calibri"/>
              <a:ea typeface="Calibri"/>
              <a:cs typeface="Calibri"/>
              <a:sym typeface="Calibri"/>
            </a:endParaRPr>
          </a:p>
        </p:txBody>
      </p:sp>
      <p:cxnSp>
        <p:nvCxnSpPr>
          <p:cNvPr id="456" name="Google Shape;456;p44"/>
          <p:cNvCxnSpPr/>
          <p:nvPr/>
        </p:nvCxnSpPr>
        <p:spPr>
          <a:xfrm rot="10800000">
            <a:off x="859787" y="1820891"/>
            <a:ext cx="0" cy="431700"/>
          </a:xfrm>
          <a:prstGeom prst="straightConnector1">
            <a:avLst/>
          </a:prstGeom>
          <a:solidFill>
            <a:srgbClr val="00728F"/>
          </a:solidFill>
          <a:ln cap="flat" cmpd="sng" w="12700">
            <a:solidFill>
              <a:srgbClr val="387C2C"/>
            </a:solidFill>
            <a:prstDash val="dash"/>
            <a:round/>
            <a:headEnd len="sm" w="sm" type="none"/>
            <a:tailEnd len="med" w="med" type="oval"/>
          </a:ln>
        </p:spPr>
      </p:cxnSp>
      <p:cxnSp>
        <p:nvCxnSpPr>
          <p:cNvPr id="457" name="Google Shape;457;p44"/>
          <p:cNvCxnSpPr/>
          <p:nvPr/>
        </p:nvCxnSpPr>
        <p:spPr>
          <a:xfrm>
            <a:off x="6821943" y="2666991"/>
            <a:ext cx="0" cy="431700"/>
          </a:xfrm>
          <a:prstGeom prst="straightConnector1">
            <a:avLst/>
          </a:prstGeom>
          <a:solidFill>
            <a:srgbClr val="00728F"/>
          </a:solidFill>
          <a:ln cap="flat" cmpd="sng" w="12700">
            <a:solidFill>
              <a:srgbClr val="DF7A1C"/>
            </a:solidFill>
            <a:prstDash val="dash"/>
            <a:round/>
            <a:headEnd len="sm" w="sm" type="none"/>
            <a:tailEnd len="med" w="med" type="oval"/>
          </a:ln>
        </p:spPr>
      </p:cxnSp>
      <p:sp>
        <p:nvSpPr>
          <p:cNvPr id="458" name="Google Shape;458;p44"/>
          <p:cNvSpPr txBox="1"/>
          <p:nvPr/>
        </p:nvSpPr>
        <p:spPr>
          <a:xfrm>
            <a:off x="284389" y="1353016"/>
            <a:ext cx="1290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Imbalanced Data</a:t>
            </a:r>
            <a:endParaRPr sz="1000">
              <a:solidFill>
                <a:srgbClr val="666666"/>
              </a:solidFill>
              <a:latin typeface="Calibri"/>
              <a:ea typeface="Calibri"/>
              <a:cs typeface="Calibri"/>
              <a:sym typeface="Calibri"/>
            </a:endParaRPr>
          </a:p>
        </p:txBody>
      </p:sp>
      <p:sp>
        <p:nvSpPr>
          <p:cNvPr id="459" name="Google Shape;459;p44"/>
          <p:cNvSpPr txBox="1"/>
          <p:nvPr/>
        </p:nvSpPr>
        <p:spPr>
          <a:xfrm>
            <a:off x="1443150" y="2371705"/>
            <a:ext cx="1915800" cy="47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2500">
                <a:solidFill>
                  <a:srgbClr val="387C2C"/>
                </a:solidFill>
                <a:latin typeface="Corsiva"/>
                <a:ea typeface="Corsiva"/>
                <a:cs typeface="Corsiva"/>
                <a:sym typeface="Corsiva"/>
              </a:rPr>
              <a:t>Challenges</a:t>
            </a:r>
            <a:endParaRPr b="1" sz="2500">
              <a:latin typeface="Corsiva"/>
              <a:ea typeface="Corsiva"/>
              <a:cs typeface="Corsiva"/>
              <a:sym typeface="Corsiva"/>
            </a:endParaRPr>
          </a:p>
        </p:txBody>
      </p:sp>
      <p:sp>
        <p:nvSpPr>
          <p:cNvPr id="460" name="Google Shape;460;p44"/>
          <p:cNvSpPr txBox="1"/>
          <p:nvPr/>
        </p:nvSpPr>
        <p:spPr>
          <a:xfrm>
            <a:off x="5492100" y="2050525"/>
            <a:ext cx="2765700" cy="43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2500">
                <a:solidFill>
                  <a:srgbClr val="DF7A1C"/>
                </a:solidFill>
                <a:latin typeface="Corsiva"/>
                <a:ea typeface="Corsiva"/>
                <a:cs typeface="Corsiva"/>
                <a:sym typeface="Corsiva"/>
              </a:rPr>
              <a:t>Learnings</a:t>
            </a:r>
            <a:endParaRPr b="1" sz="2500">
              <a:solidFill>
                <a:srgbClr val="DF7A1C"/>
              </a:solidFill>
              <a:latin typeface="Corsiva"/>
              <a:ea typeface="Corsiva"/>
              <a:cs typeface="Corsiva"/>
              <a:sym typeface="Corsiva"/>
            </a:endParaRPr>
          </a:p>
          <a:p>
            <a:pPr indent="0" lvl="0" marL="0" marR="0" rtl="0" algn="ctr">
              <a:spcBef>
                <a:spcPts val="0"/>
              </a:spcBef>
              <a:spcAft>
                <a:spcPts val="0"/>
              </a:spcAft>
              <a:buNone/>
            </a:pPr>
            <a:r>
              <a:t/>
            </a:r>
            <a:endParaRPr b="1" sz="2500">
              <a:solidFill>
                <a:srgbClr val="DF7A1C"/>
              </a:solidFill>
              <a:latin typeface="Calibri"/>
              <a:ea typeface="Calibri"/>
              <a:cs typeface="Calibri"/>
              <a:sym typeface="Calibri"/>
            </a:endParaRPr>
          </a:p>
        </p:txBody>
      </p:sp>
      <p:cxnSp>
        <p:nvCxnSpPr>
          <p:cNvPr id="461" name="Google Shape;461;p44"/>
          <p:cNvCxnSpPr/>
          <p:nvPr/>
        </p:nvCxnSpPr>
        <p:spPr>
          <a:xfrm rot="10800000">
            <a:off x="3942709" y="1839057"/>
            <a:ext cx="0" cy="431700"/>
          </a:xfrm>
          <a:prstGeom prst="straightConnector1">
            <a:avLst/>
          </a:prstGeom>
          <a:solidFill>
            <a:srgbClr val="00728F"/>
          </a:solidFill>
          <a:ln cap="flat" cmpd="sng" w="12700">
            <a:solidFill>
              <a:srgbClr val="387C2C"/>
            </a:solidFill>
            <a:prstDash val="dash"/>
            <a:round/>
            <a:headEnd len="sm" w="sm" type="none"/>
            <a:tailEnd len="med" w="med" type="oval"/>
          </a:ln>
        </p:spPr>
      </p:cxnSp>
      <p:sp>
        <p:nvSpPr>
          <p:cNvPr id="462" name="Google Shape;462;p44"/>
          <p:cNvSpPr txBox="1"/>
          <p:nvPr/>
        </p:nvSpPr>
        <p:spPr>
          <a:xfrm>
            <a:off x="3198071" y="1346088"/>
            <a:ext cx="17355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Not sure if the proteins are sequential</a:t>
            </a:r>
            <a:endParaRPr sz="1000">
              <a:solidFill>
                <a:srgbClr val="666666"/>
              </a:solidFill>
              <a:latin typeface="Calibri"/>
              <a:ea typeface="Calibri"/>
              <a:cs typeface="Calibri"/>
              <a:sym typeface="Calibri"/>
            </a:endParaRPr>
          </a:p>
        </p:txBody>
      </p:sp>
      <p:cxnSp>
        <p:nvCxnSpPr>
          <p:cNvPr id="463" name="Google Shape;463;p44"/>
          <p:cNvCxnSpPr/>
          <p:nvPr/>
        </p:nvCxnSpPr>
        <p:spPr>
          <a:xfrm>
            <a:off x="5280482" y="2666991"/>
            <a:ext cx="0" cy="431700"/>
          </a:xfrm>
          <a:prstGeom prst="straightConnector1">
            <a:avLst/>
          </a:prstGeom>
          <a:solidFill>
            <a:srgbClr val="00728F"/>
          </a:solidFill>
          <a:ln cap="flat" cmpd="sng" w="12700">
            <a:solidFill>
              <a:srgbClr val="DF7A1C"/>
            </a:solidFill>
            <a:prstDash val="dash"/>
            <a:round/>
            <a:headEnd len="sm" w="sm" type="none"/>
            <a:tailEnd len="med" w="med" type="oval"/>
          </a:ln>
        </p:spPr>
      </p:cxnSp>
      <p:sp>
        <p:nvSpPr>
          <p:cNvPr id="464" name="Google Shape;464;p44"/>
          <p:cNvSpPr txBox="1"/>
          <p:nvPr/>
        </p:nvSpPr>
        <p:spPr>
          <a:xfrm>
            <a:off x="1874600" y="1342806"/>
            <a:ext cx="1290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Insufficient Data</a:t>
            </a:r>
            <a:endParaRPr sz="1000">
              <a:solidFill>
                <a:srgbClr val="666666"/>
              </a:solidFill>
              <a:latin typeface="Calibri"/>
              <a:ea typeface="Calibri"/>
              <a:cs typeface="Calibri"/>
              <a:sym typeface="Calibri"/>
            </a:endParaRPr>
          </a:p>
        </p:txBody>
      </p:sp>
      <p:sp>
        <p:nvSpPr>
          <p:cNvPr id="465" name="Google Shape;465;p44"/>
          <p:cNvSpPr txBox="1"/>
          <p:nvPr/>
        </p:nvSpPr>
        <p:spPr>
          <a:xfrm>
            <a:off x="7718267" y="3294437"/>
            <a:ext cx="1290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Implement vario</a:t>
            </a:r>
            <a:r>
              <a:rPr b="1" lang="en" sz="1200">
                <a:solidFill>
                  <a:srgbClr val="666666"/>
                </a:solidFill>
                <a:latin typeface="Calibri"/>
                <a:ea typeface="Calibri"/>
                <a:cs typeface="Calibri"/>
                <a:sym typeface="Calibri"/>
              </a:rPr>
              <a:t>us </a:t>
            </a:r>
            <a:r>
              <a:rPr b="1" lang="en" sz="1200">
                <a:solidFill>
                  <a:srgbClr val="666666"/>
                </a:solidFill>
                <a:latin typeface="Calibri"/>
                <a:ea typeface="Calibri"/>
                <a:cs typeface="Calibri"/>
                <a:sym typeface="Calibri"/>
              </a:rPr>
              <a:t>techniques from research papers</a:t>
            </a:r>
            <a:endParaRPr sz="1000">
              <a:solidFill>
                <a:srgbClr val="666666"/>
              </a:solidFill>
              <a:latin typeface="Calibri"/>
              <a:ea typeface="Calibri"/>
              <a:cs typeface="Calibri"/>
              <a:sym typeface="Calibri"/>
            </a:endParaRPr>
          </a:p>
        </p:txBody>
      </p:sp>
      <p:cxnSp>
        <p:nvCxnSpPr>
          <p:cNvPr id="466" name="Google Shape;466;p44"/>
          <p:cNvCxnSpPr/>
          <p:nvPr/>
        </p:nvCxnSpPr>
        <p:spPr>
          <a:xfrm>
            <a:off x="8341260" y="2666991"/>
            <a:ext cx="0" cy="431700"/>
          </a:xfrm>
          <a:prstGeom prst="straightConnector1">
            <a:avLst/>
          </a:prstGeom>
          <a:solidFill>
            <a:srgbClr val="00728F"/>
          </a:solidFill>
          <a:ln cap="flat" cmpd="sng" w="12700">
            <a:solidFill>
              <a:srgbClr val="DF7A1C"/>
            </a:solidFill>
            <a:prstDash val="dash"/>
            <a:round/>
            <a:headEnd len="sm" w="sm" type="none"/>
            <a:tailEnd len="med" w="med" type="oval"/>
          </a:ln>
        </p:spPr>
      </p:cxnSp>
      <p:cxnSp>
        <p:nvCxnSpPr>
          <p:cNvPr id="467" name="Google Shape;467;p44"/>
          <p:cNvCxnSpPr/>
          <p:nvPr/>
        </p:nvCxnSpPr>
        <p:spPr>
          <a:xfrm rot="10800000">
            <a:off x="2392953" y="1839056"/>
            <a:ext cx="0" cy="431700"/>
          </a:xfrm>
          <a:prstGeom prst="straightConnector1">
            <a:avLst/>
          </a:prstGeom>
          <a:solidFill>
            <a:srgbClr val="00728F"/>
          </a:solidFill>
          <a:ln cap="flat" cmpd="sng" w="12700">
            <a:solidFill>
              <a:srgbClr val="387C2C"/>
            </a:solidFill>
            <a:prstDash val="dash"/>
            <a:round/>
            <a:headEnd len="sm" w="sm" type="none"/>
            <a:tailEnd len="med" w="med" type="oval"/>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5"/>
          <p:cNvSpPr/>
          <p:nvPr/>
        </p:nvSpPr>
        <p:spPr>
          <a:xfrm>
            <a:off x="2505431" y="3809357"/>
            <a:ext cx="5577900" cy="731400"/>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73" name="Google Shape;473;p45"/>
          <p:cNvGrpSpPr/>
          <p:nvPr/>
        </p:nvGrpSpPr>
        <p:grpSpPr>
          <a:xfrm>
            <a:off x="2753569" y="3428492"/>
            <a:ext cx="915300" cy="914400"/>
            <a:chOff x="2985169" y="2626642"/>
            <a:chExt cx="915300" cy="914400"/>
          </a:xfrm>
        </p:grpSpPr>
        <p:sp>
          <p:nvSpPr>
            <p:cNvPr id="474" name="Google Shape;474;p45"/>
            <p:cNvSpPr/>
            <p:nvPr/>
          </p:nvSpPr>
          <p:spPr>
            <a:xfrm>
              <a:off x="2985169" y="2626642"/>
              <a:ext cx="915300" cy="914400"/>
            </a:xfrm>
            <a:prstGeom prst="ellipse">
              <a:avLst/>
            </a:prstGeom>
            <a:solidFill>
              <a:srgbClr val="D8D8D8">
                <a:alpha val="56860"/>
              </a:srgbClr>
            </a:solidFill>
            <a:ln>
              <a:noFill/>
            </a:ln>
            <a:effectLst>
              <a:outerShdw blurRad="50800" rotWithShape="0" algn="t" dir="5400000" dist="381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5" name="Google Shape;475;p45"/>
            <p:cNvSpPr/>
            <p:nvPr/>
          </p:nvSpPr>
          <p:spPr>
            <a:xfrm>
              <a:off x="3122762" y="2765517"/>
              <a:ext cx="640200" cy="640200"/>
            </a:xfrm>
            <a:prstGeom prst="ellipse">
              <a:avLst/>
            </a:prstGeom>
            <a:solidFill>
              <a:srgbClr val="FFFFFF"/>
            </a:solidFill>
            <a:ln>
              <a:noFill/>
            </a:ln>
            <a:effectLst>
              <a:outerShdw blurRad="50800" rotWithShape="0" algn="t" dir="5400000" dist="381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76" name="Google Shape;476;p45"/>
          <p:cNvSpPr/>
          <p:nvPr/>
        </p:nvSpPr>
        <p:spPr>
          <a:xfrm>
            <a:off x="612114" y="2673463"/>
            <a:ext cx="5577900" cy="731400"/>
          </a:xfrm>
          <a:prstGeom prst="roundRect">
            <a:avLst>
              <a:gd fmla="val 16667" name="adj"/>
            </a:avLst>
          </a:prstGeom>
          <a:solidFill>
            <a:srgbClr val="6AA8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77" name="Google Shape;477;p45"/>
          <p:cNvGrpSpPr/>
          <p:nvPr/>
        </p:nvGrpSpPr>
        <p:grpSpPr>
          <a:xfrm>
            <a:off x="860252" y="2292598"/>
            <a:ext cx="915300" cy="914400"/>
            <a:chOff x="1091852" y="1490748"/>
            <a:chExt cx="915300" cy="914400"/>
          </a:xfrm>
        </p:grpSpPr>
        <p:sp>
          <p:nvSpPr>
            <p:cNvPr id="478" name="Google Shape;478;p45"/>
            <p:cNvSpPr/>
            <p:nvPr/>
          </p:nvSpPr>
          <p:spPr>
            <a:xfrm>
              <a:off x="1091852" y="1490748"/>
              <a:ext cx="915300" cy="914400"/>
            </a:xfrm>
            <a:prstGeom prst="ellipse">
              <a:avLst/>
            </a:prstGeom>
            <a:solidFill>
              <a:srgbClr val="D8D8D8">
                <a:alpha val="56860"/>
              </a:srgbClr>
            </a:solidFill>
            <a:ln>
              <a:noFill/>
            </a:ln>
            <a:effectLst>
              <a:outerShdw blurRad="50800" rotWithShape="0" algn="t" dir="5400000" dist="381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9" name="Google Shape;479;p45"/>
            <p:cNvSpPr/>
            <p:nvPr/>
          </p:nvSpPr>
          <p:spPr>
            <a:xfrm>
              <a:off x="1229445" y="1629623"/>
              <a:ext cx="640200" cy="640200"/>
            </a:xfrm>
            <a:prstGeom prst="ellipse">
              <a:avLst/>
            </a:prstGeom>
            <a:solidFill>
              <a:srgbClr val="FFFFFF"/>
            </a:solidFill>
            <a:ln>
              <a:noFill/>
            </a:ln>
            <a:effectLst>
              <a:outerShdw blurRad="50800" rotWithShape="0" algn="t" dir="5400000" dist="381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80" name="Google Shape;480;p45"/>
          <p:cNvSpPr/>
          <p:nvPr/>
        </p:nvSpPr>
        <p:spPr>
          <a:xfrm>
            <a:off x="2505431" y="1747961"/>
            <a:ext cx="5577900" cy="731400"/>
          </a:xfrm>
          <a:prstGeom prst="roundRect">
            <a:avLst>
              <a:gd fmla="val 16667" name="adj"/>
            </a:avLst>
          </a:pr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81" name="Google Shape;481;p45"/>
          <p:cNvGrpSpPr/>
          <p:nvPr/>
        </p:nvGrpSpPr>
        <p:grpSpPr>
          <a:xfrm>
            <a:off x="2753569" y="1367096"/>
            <a:ext cx="915300" cy="914400"/>
            <a:chOff x="2985169" y="565246"/>
            <a:chExt cx="915300" cy="914400"/>
          </a:xfrm>
        </p:grpSpPr>
        <p:sp>
          <p:nvSpPr>
            <p:cNvPr id="482" name="Google Shape;482;p45"/>
            <p:cNvSpPr/>
            <p:nvPr/>
          </p:nvSpPr>
          <p:spPr>
            <a:xfrm>
              <a:off x="2985169" y="565246"/>
              <a:ext cx="915300" cy="914400"/>
            </a:xfrm>
            <a:prstGeom prst="ellipse">
              <a:avLst/>
            </a:prstGeom>
            <a:solidFill>
              <a:srgbClr val="D8D8D8">
                <a:alpha val="56860"/>
              </a:srgbClr>
            </a:solidFill>
            <a:ln>
              <a:noFill/>
            </a:ln>
            <a:effectLst>
              <a:outerShdw blurRad="50800" rotWithShape="0" algn="t" dir="5400000" dist="381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3" name="Google Shape;483;p45"/>
            <p:cNvSpPr/>
            <p:nvPr/>
          </p:nvSpPr>
          <p:spPr>
            <a:xfrm>
              <a:off x="3122762" y="704121"/>
              <a:ext cx="640200" cy="640200"/>
            </a:xfrm>
            <a:prstGeom prst="ellipse">
              <a:avLst/>
            </a:prstGeom>
            <a:solidFill>
              <a:srgbClr val="FFFFFF"/>
            </a:solidFill>
            <a:ln>
              <a:noFill/>
            </a:ln>
            <a:effectLst>
              <a:outerShdw blurRad="50800" rotWithShape="0" algn="t" dir="5400000" dist="381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84" name="Google Shape;484;p45"/>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Next Steps</a:t>
            </a:r>
            <a:endParaRPr b="1" sz="3200">
              <a:solidFill>
                <a:srgbClr val="666666"/>
              </a:solidFill>
              <a:latin typeface="Corsiva"/>
              <a:ea typeface="Corsiva"/>
              <a:cs typeface="Corsiva"/>
              <a:sym typeface="Corsiva"/>
            </a:endParaRPr>
          </a:p>
        </p:txBody>
      </p:sp>
      <p:sp>
        <p:nvSpPr>
          <p:cNvPr id="485" name="Google Shape;485;p45"/>
          <p:cNvSpPr/>
          <p:nvPr/>
        </p:nvSpPr>
        <p:spPr>
          <a:xfrm flipH="1">
            <a:off x="3970569" y="1816541"/>
            <a:ext cx="4112700" cy="5943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rgbClr val="141414"/>
              </a:solidFill>
              <a:latin typeface="Calibri"/>
              <a:ea typeface="Calibri"/>
              <a:cs typeface="Calibri"/>
              <a:sym typeface="Calibri"/>
            </a:endParaRPr>
          </a:p>
        </p:txBody>
      </p:sp>
      <p:sp>
        <p:nvSpPr>
          <p:cNvPr id="486" name="Google Shape;486;p45"/>
          <p:cNvSpPr txBox="1"/>
          <p:nvPr/>
        </p:nvSpPr>
        <p:spPr>
          <a:xfrm>
            <a:off x="3067226" y="1639644"/>
            <a:ext cx="288000" cy="3693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 sz="1800">
                <a:solidFill>
                  <a:srgbClr val="0099CC"/>
                </a:solidFill>
                <a:latin typeface="Calibri"/>
                <a:ea typeface="Calibri"/>
                <a:cs typeface="Calibri"/>
                <a:sym typeface="Calibri"/>
              </a:rPr>
              <a:t>01</a:t>
            </a:r>
            <a:endParaRPr b="1">
              <a:solidFill>
                <a:srgbClr val="0099CC"/>
              </a:solidFill>
            </a:endParaRPr>
          </a:p>
        </p:txBody>
      </p:sp>
      <p:sp>
        <p:nvSpPr>
          <p:cNvPr id="487" name="Google Shape;487;p45"/>
          <p:cNvSpPr txBox="1"/>
          <p:nvPr/>
        </p:nvSpPr>
        <p:spPr>
          <a:xfrm>
            <a:off x="4238499" y="1989046"/>
            <a:ext cx="1987500" cy="249300"/>
          </a:xfrm>
          <a:prstGeom prst="rect">
            <a:avLst/>
          </a:prstGeom>
          <a:noFill/>
          <a:ln>
            <a:noFill/>
          </a:ln>
        </p:spPr>
        <p:txBody>
          <a:bodyPr anchorCtr="0" anchor="ctr" bIns="0" lIns="91425" spcFirstLastPara="1" rIns="0" wrap="square" tIns="0">
            <a:noAutofit/>
          </a:bodyPr>
          <a:lstStyle/>
          <a:p>
            <a:pPr indent="0" lvl="0" marL="0" marR="0" rtl="0" algn="ctr">
              <a:spcBef>
                <a:spcPts val="0"/>
              </a:spcBef>
              <a:spcAft>
                <a:spcPts val="0"/>
              </a:spcAft>
              <a:buNone/>
            </a:pPr>
            <a:r>
              <a:rPr b="1" lang="en">
                <a:solidFill>
                  <a:srgbClr val="0099CC"/>
                </a:solidFill>
                <a:latin typeface="Calibri"/>
                <a:ea typeface="Calibri"/>
                <a:cs typeface="Calibri"/>
                <a:sym typeface="Calibri"/>
              </a:rPr>
              <a:t>Get more data</a:t>
            </a:r>
            <a:endParaRPr b="1" sz="1300">
              <a:solidFill>
                <a:srgbClr val="0099CC"/>
              </a:solidFill>
              <a:latin typeface="Calibri"/>
              <a:ea typeface="Calibri"/>
              <a:cs typeface="Calibri"/>
              <a:sym typeface="Calibri"/>
            </a:endParaRPr>
          </a:p>
        </p:txBody>
      </p:sp>
      <p:sp>
        <p:nvSpPr>
          <p:cNvPr id="488" name="Google Shape;488;p45"/>
          <p:cNvSpPr/>
          <p:nvPr/>
        </p:nvSpPr>
        <p:spPr>
          <a:xfrm flipH="1">
            <a:off x="2077252" y="2742043"/>
            <a:ext cx="4112700" cy="5943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rgbClr val="141414"/>
              </a:solidFill>
              <a:latin typeface="Calibri"/>
              <a:ea typeface="Calibri"/>
              <a:cs typeface="Calibri"/>
              <a:sym typeface="Calibri"/>
            </a:endParaRPr>
          </a:p>
        </p:txBody>
      </p:sp>
      <p:sp>
        <p:nvSpPr>
          <p:cNvPr id="489" name="Google Shape;489;p45"/>
          <p:cNvSpPr txBox="1"/>
          <p:nvPr/>
        </p:nvSpPr>
        <p:spPr>
          <a:xfrm>
            <a:off x="1173909" y="2565146"/>
            <a:ext cx="288000" cy="3693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 sz="1800">
                <a:solidFill>
                  <a:srgbClr val="6AA84F"/>
                </a:solidFill>
                <a:latin typeface="Calibri"/>
                <a:ea typeface="Calibri"/>
                <a:cs typeface="Calibri"/>
                <a:sym typeface="Calibri"/>
              </a:rPr>
              <a:t>02</a:t>
            </a:r>
            <a:endParaRPr b="1">
              <a:solidFill>
                <a:srgbClr val="6AA84F"/>
              </a:solidFill>
            </a:endParaRPr>
          </a:p>
        </p:txBody>
      </p:sp>
      <p:sp>
        <p:nvSpPr>
          <p:cNvPr id="490" name="Google Shape;490;p45"/>
          <p:cNvSpPr txBox="1"/>
          <p:nvPr/>
        </p:nvSpPr>
        <p:spPr>
          <a:xfrm>
            <a:off x="2565575" y="2772900"/>
            <a:ext cx="3174000" cy="455400"/>
          </a:xfrm>
          <a:prstGeom prst="rect">
            <a:avLst/>
          </a:prstGeom>
          <a:noFill/>
          <a:ln>
            <a:noFill/>
          </a:ln>
        </p:spPr>
        <p:txBody>
          <a:bodyPr anchorCtr="0" anchor="ctr" bIns="0" lIns="91425" spcFirstLastPara="1" rIns="0" wrap="square" tIns="0">
            <a:noAutofit/>
          </a:bodyPr>
          <a:lstStyle/>
          <a:p>
            <a:pPr indent="0" lvl="0" marL="0" marR="0" rtl="0" algn="ctr">
              <a:spcBef>
                <a:spcPts val="0"/>
              </a:spcBef>
              <a:spcAft>
                <a:spcPts val="0"/>
              </a:spcAft>
              <a:buNone/>
            </a:pPr>
            <a:r>
              <a:rPr b="1" lang="en">
                <a:solidFill>
                  <a:srgbClr val="6DB33F"/>
                </a:solidFill>
                <a:latin typeface="Calibri"/>
                <a:ea typeface="Calibri"/>
                <a:cs typeface="Calibri"/>
                <a:sym typeface="Calibri"/>
              </a:rPr>
              <a:t>Transfer learning using  Universal Sentence Embeddings(NLP)</a:t>
            </a:r>
            <a:endParaRPr b="1">
              <a:solidFill>
                <a:srgbClr val="6DB33F"/>
              </a:solidFill>
              <a:latin typeface="Calibri"/>
              <a:ea typeface="Calibri"/>
              <a:cs typeface="Calibri"/>
              <a:sym typeface="Calibri"/>
            </a:endParaRPr>
          </a:p>
        </p:txBody>
      </p:sp>
      <p:sp>
        <p:nvSpPr>
          <p:cNvPr id="491" name="Google Shape;491;p45"/>
          <p:cNvSpPr/>
          <p:nvPr/>
        </p:nvSpPr>
        <p:spPr>
          <a:xfrm flipH="1">
            <a:off x="3970569" y="3877937"/>
            <a:ext cx="4112700" cy="5943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rgbClr val="141414"/>
              </a:solidFill>
              <a:latin typeface="Calibri"/>
              <a:ea typeface="Calibri"/>
              <a:cs typeface="Calibri"/>
              <a:sym typeface="Calibri"/>
            </a:endParaRPr>
          </a:p>
        </p:txBody>
      </p:sp>
      <p:sp>
        <p:nvSpPr>
          <p:cNvPr id="492" name="Google Shape;492;p45"/>
          <p:cNvSpPr txBox="1"/>
          <p:nvPr/>
        </p:nvSpPr>
        <p:spPr>
          <a:xfrm>
            <a:off x="3067226" y="3701040"/>
            <a:ext cx="288000" cy="3693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 sz="1800">
                <a:solidFill>
                  <a:srgbClr val="A5A5A5"/>
                </a:solidFill>
                <a:latin typeface="Calibri"/>
                <a:ea typeface="Calibri"/>
                <a:cs typeface="Calibri"/>
                <a:sym typeface="Calibri"/>
              </a:rPr>
              <a:t>03</a:t>
            </a:r>
            <a:endParaRPr b="1">
              <a:solidFill>
                <a:srgbClr val="A5A5A5"/>
              </a:solidFill>
            </a:endParaRPr>
          </a:p>
        </p:txBody>
      </p:sp>
      <p:sp>
        <p:nvSpPr>
          <p:cNvPr id="493" name="Google Shape;493;p45"/>
          <p:cNvSpPr txBox="1"/>
          <p:nvPr/>
        </p:nvSpPr>
        <p:spPr>
          <a:xfrm>
            <a:off x="4914424" y="4021922"/>
            <a:ext cx="1885200" cy="299100"/>
          </a:xfrm>
          <a:prstGeom prst="rect">
            <a:avLst/>
          </a:prstGeom>
          <a:noFill/>
          <a:ln>
            <a:noFill/>
          </a:ln>
        </p:spPr>
        <p:txBody>
          <a:bodyPr anchorCtr="0" anchor="ctr" bIns="0" lIns="91425" spcFirstLastPara="1" rIns="0" wrap="square" tIns="0">
            <a:noAutofit/>
          </a:bodyPr>
          <a:lstStyle/>
          <a:p>
            <a:pPr indent="0" lvl="0" marL="0" marR="0" rtl="0" algn="ctr">
              <a:spcBef>
                <a:spcPts val="0"/>
              </a:spcBef>
              <a:spcAft>
                <a:spcPts val="0"/>
              </a:spcAft>
              <a:buNone/>
            </a:pPr>
            <a:r>
              <a:rPr b="1" lang="en">
                <a:solidFill>
                  <a:srgbClr val="7F7F7F"/>
                </a:solidFill>
                <a:latin typeface="Calibri"/>
                <a:ea typeface="Calibri"/>
                <a:cs typeface="Calibri"/>
                <a:sym typeface="Calibri"/>
              </a:rPr>
              <a:t>BERT Large Corpus</a:t>
            </a:r>
            <a:endParaRPr b="1">
              <a:solidFill>
                <a:srgbClr val="7F7F7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7" name="Shape 497"/>
        <p:cNvGrpSpPr/>
        <p:nvPr/>
      </p:nvGrpSpPr>
      <p:grpSpPr>
        <a:xfrm>
          <a:off x="0" y="0"/>
          <a:ext cx="0" cy="0"/>
          <a:chOff x="0" y="0"/>
          <a:chExt cx="0" cy="0"/>
        </a:xfrm>
      </p:grpSpPr>
      <p:pic>
        <p:nvPicPr>
          <p:cNvPr id="498" name="Google Shape;498;p46"/>
          <p:cNvPicPr preferRelativeResize="0"/>
          <p:nvPr/>
        </p:nvPicPr>
        <p:blipFill>
          <a:blip r:embed="rId3">
            <a:alphaModFix/>
          </a:blip>
          <a:stretch>
            <a:fillRect/>
          </a:stretch>
        </p:blipFill>
        <p:spPr>
          <a:xfrm rot="5400000">
            <a:off x="2018262" y="-1993662"/>
            <a:ext cx="5143500" cy="9130825"/>
          </a:xfrm>
          <a:prstGeom prst="rect">
            <a:avLst/>
          </a:prstGeom>
          <a:noFill/>
          <a:ln>
            <a:noFill/>
          </a:ln>
          <a:effectLst>
            <a:reflection blurRad="0" dir="5400000" dist="333375" endA="0" endPos="42000" fadeDir="5400012" kx="0" rotWithShape="0" algn="bl" stPos="0" sy="-100000" ky="0"/>
          </a:effectLst>
        </p:spPr>
      </p:pic>
      <p:sp>
        <p:nvSpPr>
          <p:cNvPr id="499" name="Google Shape;499;p46"/>
          <p:cNvSpPr txBox="1"/>
          <p:nvPr/>
        </p:nvSpPr>
        <p:spPr>
          <a:xfrm>
            <a:off x="3495825" y="1970350"/>
            <a:ext cx="4510500" cy="15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666666"/>
                </a:solidFill>
                <a:latin typeface="Corsiva"/>
                <a:ea typeface="Corsiva"/>
                <a:cs typeface="Corsiva"/>
                <a:sym typeface="Corsiva"/>
              </a:rPr>
              <a:t>Thank You!</a:t>
            </a:r>
            <a:endParaRPr b="1" sz="3600">
              <a:solidFill>
                <a:srgbClr val="666666"/>
              </a:solidFill>
              <a:latin typeface="Corsiva"/>
              <a:ea typeface="Corsiva"/>
              <a:cs typeface="Corsiva"/>
              <a:sym typeface="Corsi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7"/>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3200">
                <a:solidFill>
                  <a:srgbClr val="666666"/>
                </a:solidFill>
                <a:latin typeface="Corsiva"/>
                <a:ea typeface="Corsiva"/>
                <a:cs typeface="Corsiva"/>
                <a:sym typeface="Corsiva"/>
              </a:rPr>
              <a:t>References</a:t>
            </a:r>
            <a:endParaRPr b="1" sz="3200">
              <a:solidFill>
                <a:srgbClr val="666666"/>
              </a:solidFill>
              <a:latin typeface="Corsiva"/>
              <a:ea typeface="Corsiva"/>
              <a:cs typeface="Corsiva"/>
              <a:sym typeface="Corsiva"/>
            </a:endParaRPr>
          </a:p>
          <a:p>
            <a:pPr indent="0" lvl="0" marL="0" rtl="0" algn="l">
              <a:spcBef>
                <a:spcPts val="0"/>
              </a:spcBef>
              <a:spcAft>
                <a:spcPts val="0"/>
              </a:spcAft>
              <a:buNone/>
            </a:pPr>
            <a:r>
              <a:t/>
            </a:r>
            <a:endParaRPr/>
          </a:p>
        </p:txBody>
      </p:sp>
      <p:sp>
        <p:nvSpPr>
          <p:cNvPr id="505" name="Google Shape;505;p47"/>
          <p:cNvSpPr txBox="1"/>
          <p:nvPr/>
        </p:nvSpPr>
        <p:spPr>
          <a:xfrm>
            <a:off x="460975" y="994725"/>
            <a:ext cx="8308500" cy="378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3"/>
              </a:rPr>
              <a:t>https://github.com/slundberg/shap</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4"/>
              </a:rPr>
              <a:t>https://github.com/ethen8181/machine-learning/blob/master/keras/text_classification/transformers/gensim_word2vec.py</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5"/>
              </a:rPr>
              <a:t>https://christophm.github.io/interpretable-ml-book/shap.html</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6"/>
              </a:rPr>
              <a:t>https://arxiv.org/abs/1408.5882</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7"/>
              </a:rPr>
              <a:t>https://journals.plos.org/plosone/article?id=10.1371/journal.pone.0141287</a:t>
            </a:r>
            <a:endParaRPr sz="1600">
              <a:latin typeface="Calibri"/>
              <a:ea typeface="Calibri"/>
              <a:cs typeface="Calibri"/>
              <a:sym typeface="Calibri"/>
            </a:endParaRPr>
          </a:p>
          <a:p>
            <a:pPr indent="0" lvl="0" marL="45720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8"/>
              </a:rPr>
              <a:t>https://towardsdatascience.com/text-classification-with-cnns-in-pytorch-1113df31e79f</a:t>
            </a:r>
            <a:endParaRPr sz="1600">
              <a:latin typeface="Calibri"/>
              <a:ea typeface="Calibri"/>
              <a:cs typeface="Calibri"/>
              <a:sym typeface="Calibri"/>
            </a:endParaRPr>
          </a:p>
          <a:p>
            <a:pPr indent="0" lvl="0" marL="45720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9"/>
              </a:rPr>
              <a:t>https://captum.ai/tutorials/Titanic_Basic_Interpret</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a:p>
            <a:pPr indent="0" lvl="0" marL="457200" rtl="0" algn="l">
              <a:spcBef>
                <a:spcPts val="0"/>
              </a:spcBef>
              <a:spcAft>
                <a:spcPts val="0"/>
              </a:spcAft>
              <a:buNone/>
            </a:pPr>
            <a:r>
              <a:t/>
            </a:r>
            <a:endParaRPr sz="16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What is this project about?</a:t>
            </a:r>
            <a:endParaRPr b="1" sz="3200">
              <a:solidFill>
                <a:srgbClr val="666666"/>
              </a:solidFill>
              <a:latin typeface="Corsiva"/>
              <a:ea typeface="Corsiva"/>
              <a:cs typeface="Corsiva"/>
              <a:sym typeface="Corsiva"/>
            </a:endParaRPr>
          </a:p>
        </p:txBody>
      </p:sp>
      <p:sp>
        <p:nvSpPr>
          <p:cNvPr id="124" name="Google Shape;124;p17"/>
          <p:cNvSpPr/>
          <p:nvPr/>
        </p:nvSpPr>
        <p:spPr>
          <a:xfrm>
            <a:off x="484744" y="1788305"/>
            <a:ext cx="1828800" cy="1828800"/>
          </a:xfrm>
          <a:prstGeom prst="rect">
            <a:avLst/>
          </a:pr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a:p>
            <a:pPr indent="0" lvl="0" marL="0" marR="0" rtl="0" algn="ctr">
              <a:spcBef>
                <a:spcPts val="0"/>
              </a:spcBef>
              <a:spcAft>
                <a:spcPts val="0"/>
              </a:spcAft>
              <a:buNone/>
            </a:pPr>
            <a:r>
              <a:rPr lang="en" sz="1200">
                <a:solidFill>
                  <a:srgbClr val="FFFFFF"/>
                </a:solidFill>
                <a:latin typeface="Calibri"/>
                <a:ea typeface="Calibri"/>
                <a:cs typeface="Calibri"/>
                <a:sym typeface="Calibri"/>
              </a:rPr>
              <a:t>At the lab, the stool samples for gut cancer patients are examined for extracting BGC</a:t>
            </a:r>
            <a:endParaRPr sz="1700">
              <a:solidFill>
                <a:srgbClr val="FFFFFF"/>
              </a:solidFill>
            </a:endParaRPr>
          </a:p>
        </p:txBody>
      </p:sp>
      <p:sp>
        <p:nvSpPr>
          <p:cNvPr id="125" name="Google Shape;125;p17"/>
          <p:cNvSpPr txBox="1"/>
          <p:nvPr/>
        </p:nvSpPr>
        <p:spPr>
          <a:xfrm>
            <a:off x="479669" y="3654219"/>
            <a:ext cx="18288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Extracting BGC</a:t>
            </a:r>
            <a:endParaRPr b="1">
              <a:solidFill>
                <a:srgbClr val="666666"/>
              </a:solidFill>
            </a:endParaRPr>
          </a:p>
        </p:txBody>
      </p:sp>
      <p:sp>
        <p:nvSpPr>
          <p:cNvPr id="126" name="Google Shape;126;p17"/>
          <p:cNvSpPr/>
          <p:nvPr/>
        </p:nvSpPr>
        <p:spPr>
          <a:xfrm>
            <a:off x="1269604" y="1929969"/>
            <a:ext cx="248940" cy="150282"/>
          </a:xfrm>
          <a:custGeom>
            <a:rect b="b" l="l" r="r" t="t"/>
            <a:pathLst>
              <a:path extrusionOk="0" h="21600" w="21600">
                <a:moveTo>
                  <a:pt x="19999" y="0"/>
                </a:moveTo>
                <a:lnTo>
                  <a:pt x="1635" y="0"/>
                </a:lnTo>
                <a:cubicBezTo>
                  <a:pt x="750" y="0"/>
                  <a:pt x="0" y="1269"/>
                  <a:pt x="0" y="2853"/>
                </a:cubicBezTo>
                <a:cubicBezTo>
                  <a:pt x="0" y="4430"/>
                  <a:pt x="750" y="5680"/>
                  <a:pt x="1635" y="5680"/>
                </a:cubicBezTo>
                <a:lnTo>
                  <a:pt x="19999" y="5680"/>
                </a:lnTo>
                <a:cubicBezTo>
                  <a:pt x="20896" y="5680"/>
                  <a:pt x="21600" y="4430"/>
                  <a:pt x="21600" y="2853"/>
                </a:cubicBezTo>
                <a:cubicBezTo>
                  <a:pt x="21600" y="1269"/>
                  <a:pt x="20896" y="0"/>
                  <a:pt x="19999" y="0"/>
                </a:cubicBezTo>
                <a:close/>
                <a:moveTo>
                  <a:pt x="19999" y="8206"/>
                </a:moveTo>
                <a:lnTo>
                  <a:pt x="1635" y="8206"/>
                </a:lnTo>
                <a:cubicBezTo>
                  <a:pt x="750" y="8206"/>
                  <a:pt x="0" y="9468"/>
                  <a:pt x="0" y="11039"/>
                </a:cubicBezTo>
                <a:cubicBezTo>
                  <a:pt x="0" y="12596"/>
                  <a:pt x="750" y="13853"/>
                  <a:pt x="1635" y="13853"/>
                </a:cubicBezTo>
                <a:lnTo>
                  <a:pt x="19999" y="13853"/>
                </a:lnTo>
                <a:cubicBezTo>
                  <a:pt x="20896" y="13853"/>
                  <a:pt x="21600" y="12596"/>
                  <a:pt x="21600" y="11039"/>
                </a:cubicBezTo>
                <a:cubicBezTo>
                  <a:pt x="21600" y="9468"/>
                  <a:pt x="20896" y="8206"/>
                  <a:pt x="19999" y="8206"/>
                </a:cubicBezTo>
                <a:close/>
                <a:moveTo>
                  <a:pt x="10823" y="21600"/>
                </a:moveTo>
                <a:cubicBezTo>
                  <a:pt x="13675" y="21600"/>
                  <a:pt x="16174" y="19761"/>
                  <a:pt x="17358" y="17072"/>
                </a:cubicBezTo>
                <a:lnTo>
                  <a:pt x="4272" y="17072"/>
                </a:lnTo>
                <a:cubicBezTo>
                  <a:pt x="5477" y="19761"/>
                  <a:pt x="7950" y="21600"/>
                  <a:pt x="10823" y="21600"/>
                </a:cubicBezTo>
                <a:close/>
                <a:moveTo>
                  <a:pt x="10823" y="21600"/>
                </a:moveTo>
              </a:path>
            </a:pathLst>
          </a:custGeom>
          <a:solidFill>
            <a:srgbClr val="89898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50B3CF"/>
              </a:solidFill>
              <a:latin typeface="Arial"/>
              <a:ea typeface="Arial"/>
              <a:cs typeface="Arial"/>
              <a:sym typeface="Arial"/>
            </a:endParaRPr>
          </a:p>
        </p:txBody>
      </p:sp>
      <p:sp>
        <p:nvSpPr>
          <p:cNvPr id="127" name="Google Shape;127;p17"/>
          <p:cNvSpPr/>
          <p:nvPr/>
        </p:nvSpPr>
        <p:spPr>
          <a:xfrm>
            <a:off x="1170544" y="1440169"/>
            <a:ext cx="457218" cy="474714"/>
          </a:xfrm>
          <a:custGeom>
            <a:rect b="b" l="l" r="r" t="t"/>
            <a:pathLst>
              <a:path extrusionOk="0" h="21600" w="21600">
                <a:moveTo>
                  <a:pt x="10801" y="0"/>
                </a:moveTo>
                <a:cubicBezTo>
                  <a:pt x="4831" y="0"/>
                  <a:pt x="0" y="4372"/>
                  <a:pt x="0" y="9766"/>
                </a:cubicBezTo>
                <a:cubicBezTo>
                  <a:pt x="0" y="13421"/>
                  <a:pt x="2809" y="16042"/>
                  <a:pt x="4698" y="18977"/>
                </a:cubicBezTo>
                <a:cubicBezTo>
                  <a:pt x="5161" y="19694"/>
                  <a:pt x="5484" y="21600"/>
                  <a:pt x="5484" y="21600"/>
                </a:cubicBezTo>
                <a:lnTo>
                  <a:pt x="16121" y="21600"/>
                </a:lnTo>
                <a:cubicBezTo>
                  <a:pt x="16121" y="21600"/>
                  <a:pt x="16439" y="19694"/>
                  <a:pt x="16895" y="18977"/>
                </a:cubicBezTo>
                <a:cubicBezTo>
                  <a:pt x="18789" y="16042"/>
                  <a:pt x="21600" y="13421"/>
                  <a:pt x="21600" y="9766"/>
                </a:cubicBezTo>
                <a:cubicBezTo>
                  <a:pt x="21600" y="4372"/>
                  <a:pt x="16762" y="0"/>
                  <a:pt x="10801" y="0"/>
                </a:cubicBezTo>
                <a:close/>
                <a:moveTo>
                  <a:pt x="10801" y="0"/>
                </a:moveTo>
              </a:path>
            </a:pathLst>
          </a:custGeom>
          <a:solidFill>
            <a:srgbClr val="F6D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50B3CF"/>
              </a:solidFill>
              <a:latin typeface="Arial"/>
              <a:ea typeface="Arial"/>
              <a:cs typeface="Arial"/>
              <a:sym typeface="Arial"/>
            </a:endParaRPr>
          </a:p>
        </p:txBody>
      </p:sp>
      <p:sp>
        <p:nvSpPr>
          <p:cNvPr id="128" name="Google Shape;128;p17"/>
          <p:cNvSpPr/>
          <p:nvPr/>
        </p:nvSpPr>
        <p:spPr>
          <a:xfrm>
            <a:off x="2497866" y="1776132"/>
            <a:ext cx="1828800" cy="1828800"/>
          </a:xfrm>
          <a:prstGeom prst="rect">
            <a:avLst/>
          </a:prstGeom>
          <a:solidFill>
            <a:srgbClr val="6AA8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a:p>
            <a:pPr indent="0" lvl="0" marL="0" marR="0" rtl="0" algn="ctr">
              <a:spcBef>
                <a:spcPts val="0"/>
              </a:spcBef>
              <a:spcAft>
                <a:spcPts val="0"/>
              </a:spcAft>
              <a:buNone/>
            </a:pPr>
            <a:r>
              <a:rPr lang="en" sz="1200">
                <a:solidFill>
                  <a:srgbClr val="FFFFFF"/>
                </a:solidFill>
                <a:latin typeface="Calibri"/>
                <a:ea typeface="Calibri"/>
                <a:cs typeface="Calibri"/>
                <a:sym typeface="Calibri"/>
              </a:rPr>
              <a:t>BGC is divided into pfams (protein families), which become the features of our data</a:t>
            </a:r>
            <a:endParaRPr sz="12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a:solidFill>
                <a:srgbClr val="FFFFFF"/>
              </a:solidFill>
            </a:endParaRPr>
          </a:p>
        </p:txBody>
      </p:sp>
      <p:sp>
        <p:nvSpPr>
          <p:cNvPr id="129" name="Google Shape;129;p17"/>
          <p:cNvSpPr txBox="1"/>
          <p:nvPr/>
        </p:nvSpPr>
        <p:spPr>
          <a:xfrm>
            <a:off x="2495329" y="3654221"/>
            <a:ext cx="18288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Getting pfams</a:t>
            </a:r>
            <a:endParaRPr b="1">
              <a:solidFill>
                <a:srgbClr val="666666"/>
              </a:solidFill>
            </a:endParaRPr>
          </a:p>
        </p:txBody>
      </p:sp>
      <p:sp>
        <p:nvSpPr>
          <p:cNvPr id="130" name="Google Shape;130;p17"/>
          <p:cNvSpPr/>
          <p:nvPr/>
        </p:nvSpPr>
        <p:spPr>
          <a:xfrm>
            <a:off x="3282726" y="1929969"/>
            <a:ext cx="248940" cy="150282"/>
          </a:xfrm>
          <a:custGeom>
            <a:rect b="b" l="l" r="r" t="t"/>
            <a:pathLst>
              <a:path extrusionOk="0" h="21600" w="21600">
                <a:moveTo>
                  <a:pt x="19999" y="0"/>
                </a:moveTo>
                <a:lnTo>
                  <a:pt x="1635" y="0"/>
                </a:lnTo>
                <a:cubicBezTo>
                  <a:pt x="750" y="0"/>
                  <a:pt x="0" y="1269"/>
                  <a:pt x="0" y="2853"/>
                </a:cubicBezTo>
                <a:cubicBezTo>
                  <a:pt x="0" y="4430"/>
                  <a:pt x="750" y="5680"/>
                  <a:pt x="1635" y="5680"/>
                </a:cubicBezTo>
                <a:lnTo>
                  <a:pt x="19999" y="5680"/>
                </a:lnTo>
                <a:cubicBezTo>
                  <a:pt x="20896" y="5680"/>
                  <a:pt x="21600" y="4430"/>
                  <a:pt x="21600" y="2853"/>
                </a:cubicBezTo>
                <a:cubicBezTo>
                  <a:pt x="21600" y="1269"/>
                  <a:pt x="20896" y="0"/>
                  <a:pt x="19999" y="0"/>
                </a:cubicBezTo>
                <a:close/>
                <a:moveTo>
                  <a:pt x="19999" y="8206"/>
                </a:moveTo>
                <a:lnTo>
                  <a:pt x="1635" y="8206"/>
                </a:lnTo>
                <a:cubicBezTo>
                  <a:pt x="750" y="8206"/>
                  <a:pt x="0" y="9468"/>
                  <a:pt x="0" y="11039"/>
                </a:cubicBezTo>
                <a:cubicBezTo>
                  <a:pt x="0" y="12596"/>
                  <a:pt x="750" y="13853"/>
                  <a:pt x="1635" y="13853"/>
                </a:cubicBezTo>
                <a:lnTo>
                  <a:pt x="19999" y="13853"/>
                </a:lnTo>
                <a:cubicBezTo>
                  <a:pt x="20896" y="13853"/>
                  <a:pt x="21600" y="12596"/>
                  <a:pt x="21600" y="11039"/>
                </a:cubicBezTo>
                <a:cubicBezTo>
                  <a:pt x="21600" y="9468"/>
                  <a:pt x="20896" y="8206"/>
                  <a:pt x="19999" y="8206"/>
                </a:cubicBezTo>
                <a:close/>
                <a:moveTo>
                  <a:pt x="10823" y="21600"/>
                </a:moveTo>
                <a:cubicBezTo>
                  <a:pt x="13675" y="21600"/>
                  <a:pt x="16174" y="19761"/>
                  <a:pt x="17358" y="17072"/>
                </a:cubicBezTo>
                <a:lnTo>
                  <a:pt x="4272" y="17072"/>
                </a:lnTo>
                <a:cubicBezTo>
                  <a:pt x="5477" y="19761"/>
                  <a:pt x="7950" y="21600"/>
                  <a:pt x="10823" y="21600"/>
                </a:cubicBezTo>
                <a:close/>
                <a:moveTo>
                  <a:pt x="10823" y="21600"/>
                </a:moveTo>
              </a:path>
            </a:pathLst>
          </a:custGeom>
          <a:solidFill>
            <a:srgbClr val="89898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50B3CF"/>
              </a:solidFill>
              <a:latin typeface="Arial"/>
              <a:ea typeface="Arial"/>
              <a:cs typeface="Arial"/>
              <a:sym typeface="Arial"/>
            </a:endParaRPr>
          </a:p>
        </p:txBody>
      </p:sp>
      <p:sp>
        <p:nvSpPr>
          <p:cNvPr id="131" name="Google Shape;131;p17"/>
          <p:cNvSpPr/>
          <p:nvPr/>
        </p:nvSpPr>
        <p:spPr>
          <a:xfrm>
            <a:off x="3183666" y="1440169"/>
            <a:ext cx="457218" cy="474714"/>
          </a:xfrm>
          <a:custGeom>
            <a:rect b="b" l="l" r="r" t="t"/>
            <a:pathLst>
              <a:path extrusionOk="0" h="21600" w="21600">
                <a:moveTo>
                  <a:pt x="10801" y="0"/>
                </a:moveTo>
                <a:cubicBezTo>
                  <a:pt x="4831" y="0"/>
                  <a:pt x="0" y="4372"/>
                  <a:pt x="0" y="9766"/>
                </a:cubicBezTo>
                <a:cubicBezTo>
                  <a:pt x="0" y="13421"/>
                  <a:pt x="2809" y="16042"/>
                  <a:pt x="4698" y="18977"/>
                </a:cubicBezTo>
                <a:cubicBezTo>
                  <a:pt x="5161" y="19694"/>
                  <a:pt x="5484" y="21600"/>
                  <a:pt x="5484" y="21600"/>
                </a:cubicBezTo>
                <a:lnTo>
                  <a:pt x="16121" y="21600"/>
                </a:lnTo>
                <a:cubicBezTo>
                  <a:pt x="16121" y="21600"/>
                  <a:pt x="16439" y="19694"/>
                  <a:pt x="16895" y="18977"/>
                </a:cubicBezTo>
                <a:cubicBezTo>
                  <a:pt x="18789" y="16042"/>
                  <a:pt x="21600" y="13421"/>
                  <a:pt x="21600" y="9766"/>
                </a:cubicBezTo>
                <a:cubicBezTo>
                  <a:pt x="21600" y="4372"/>
                  <a:pt x="16762" y="0"/>
                  <a:pt x="10801" y="0"/>
                </a:cubicBezTo>
                <a:close/>
                <a:moveTo>
                  <a:pt x="10801" y="0"/>
                </a:moveTo>
              </a:path>
            </a:pathLst>
          </a:custGeom>
          <a:solidFill>
            <a:srgbClr val="F6D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50B3CF"/>
              </a:solidFill>
              <a:latin typeface="Arial"/>
              <a:ea typeface="Arial"/>
              <a:cs typeface="Arial"/>
              <a:sym typeface="Arial"/>
            </a:endParaRPr>
          </a:p>
        </p:txBody>
      </p:sp>
      <p:sp>
        <p:nvSpPr>
          <p:cNvPr id="132" name="Google Shape;132;p17"/>
          <p:cNvSpPr/>
          <p:nvPr/>
        </p:nvSpPr>
        <p:spPr>
          <a:xfrm>
            <a:off x="4510988" y="1776132"/>
            <a:ext cx="1828800" cy="1828800"/>
          </a:xfrm>
          <a:prstGeom prst="rect">
            <a:avLst/>
          </a:prstGeom>
          <a:solidFill>
            <a:srgbClr val="0099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ctr">
              <a:spcBef>
                <a:spcPts val="0"/>
              </a:spcBef>
              <a:spcAft>
                <a:spcPts val="0"/>
              </a:spcAft>
              <a:buNone/>
            </a:pPr>
            <a:r>
              <a:rPr lang="en" sz="1200">
                <a:solidFill>
                  <a:srgbClr val="FFFFFF"/>
                </a:solidFill>
                <a:latin typeface="Calibri"/>
                <a:ea typeface="Calibri"/>
                <a:cs typeface="Calibri"/>
                <a:sym typeface="Calibri"/>
              </a:rPr>
              <a:t>So if we get pfams, we can re-create a list of BGC</a:t>
            </a:r>
            <a:endParaRPr sz="1200">
              <a:solidFill>
                <a:srgbClr val="FFFFFF"/>
              </a:solidFill>
            </a:endParaRPr>
          </a:p>
        </p:txBody>
      </p:sp>
      <p:sp>
        <p:nvSpPr>
          <p:cNvPr id="133" name="Google Shape;133;p17"/>
          <p:cNvSpPr txBox="1"/>
          <p:nvPr/>
        </p:nvSpPr>
        <p:spPr>
          <a:xfrm>
            <a:off x="4509713" y="3654221"/>
            <a:ext cx="18288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Recreating BGC’s</a:t>
            </a:r>
            <a:endParaRPr b="1">
              <a:solidFill>
                <a:srgbClr val="666666"/>
              </a:solidFill>
            </a:endParaRPr>
          </a:p>
        </p:txBody>
      </p:sp>
      <p:sp>
        <p:nvSpPr>
          <p:cNvPr id="134" name="Google Shape;134;p17"/>
          <p:cNvSpPr/>
          <p:nvPr/>
        </p:nvSpPr>
        <p:spPr>
          <a:xfrm>
            <a:off x="5295848" y="1929969"/>
            <a:ext cx="248940" cy="150282"/>
          </a:xfrm>
          <a:custGeom>
            <a:rect b="b" l="l" r="r" t="t"/>
            <a:pathLst>
              <a:path extrusionOk="0" h="21600" w="21600">
                <a:moveTo>
                  <a:pt x="19999" y="0"/>
                </a:moveTo>
                <a:lnTo>
                  <a:pt x="1635" y="0"/>
                </a:lnTo>
                <a:cubicBezTo>
                  <a:pt x="750" y="0"/>
                  <a:pt x="0" y="1269"/>
                  <a:pt x="0" y="2853"/>
                </a:cubicBezTo>
                <a:cubicBezTo>
                  <a:pt x="0" y="4430"/>
                  <a:pt x="750" y="5680"/>
                  <a:pt x="1635" y="5680"/>
                </a:cubicBezTo>
                <a:lnTo>
                  <a:pt x="19999" y="5680"/>
                </a:lnTo>
                <a:cubicBezTo>
                  <a:pt x="20896" y="5680"/>
                  <a:pt x="21600" y="4430"/>
                  <a:pt x="21600" y="2853"/>
                </a:cubicBezTo>
                <a:cubicBezTo>
                  <a:pt x="21600" y="1269"/>
                  <a:pt x="20896" y="0"/>
                  <a:pt x="19999" y="0"/>
                </a:cubicBezTo>
                <a:close/>
                <a:moveTo>
                  <a:pt x="19999" y="8206"/>
                </a:moveTo>
                <a:lnTo>
                  <a:pt x="1635" y="8206"/>
                </a:lnTo>
                <a:cubicBezTo>
                  <a:pt x="750" y="8206"/>
                  <a:pt x="0" y="9468"/>
                  <a:pt x="0" y="11039"/>
                </a:cubicBezTo>
                <a:cubicBezTo>
                  <a:pt x="0" y="12596"/>
                  <a:pt x="750" y="13853"/>
                  <a:pt x="1635" y="13853"/>
                </a:cubicBezTo>
                <a:lnTo>
                  <a:pt x="19999" y="13853"/>
                </a:lnTo>
                <a:cubicBezTo>
                  <a:pt x="20896" y="13853"/>
                  <a:pt x="21600" y="12596"/>
                  <a:pt x="21600" y="11039"/>
                </a:cubicBezTo>
                <a:cubicBezTo>
                  <a:pt x="21600" y="9468"/>
                  <a:pt x="20896" y="8206"/>
                  <a:pt x="19999" y="8206"/>
                </a:cubicBezTo>
                <a:close/>
                <a:moveTo>
                  <a:pt x="10823" y="21600"/>
                </a:moveTo>
                <a:cubicBezTo>
                  <a:pt x="13675" y="21600"/>
                  <a:pt x="16174" y="19761"/>
                  <a:pt x="17358" y="17072"/>
                </a:cubicBezTo>
                <a:lnTo>
                  <a:pt x="4272" y="17072"/>
                </a:lnTo>
                <a:cubicBezTo>
                  <a:pt x="5477" y="19761"/>
                  <a:pt x="7950" y="21600"/>
                  <a:pt x="10823" y="21600"/>
                </a:cubicBezTo>
                <a:close/>
                <a:moveTo>
                  <a:pt x="10823" y="21600"/>
                </a:moveTo>
              </a:path>
            </a:pathLst>
          </a:custGeom>
          <a:solidFill>
            <a:srgbClr val="89898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50B3CF"/>
              </a:solidFill>
              <a:latin typeface="Arial"/>
              <a:ea typeface="Arial"/>
              <a:cs typeface="Arial"/>
              <a:sym typeface="Arial"/>
            </a:endParaRPr>
          </a:p>
        </p:txBody>
      </p:sp>
      <p:sp>
        <p:nvSpPr>
          <p:cNvPr id="135" name="Google Shape;135;p17"/>
          <p:cNvSpPr/>
          <p:nvPr/>
        </p:nvSpPr>
        <p:spPr>
          <a:xfrm>
            <a:off x="5196788" y="1440169"/>
            <a:ext cx="457218" cy="474714"/>
          </a:xfrm>
          <a:custGeom>
            <a:rect b="b" l="l" r="r" t="t"/>
            <a:pathLst>
              <a:path extrusionOk="0" h="21600" w="21600">
                <a:moveTo>
                  <a:pt x="10801" y="0"/>
                </a:moveTo>
                <a:cubicBezTo>
                  <a:pt x="4831" y="0"/>
                  <a:pt x="0" y="4372"/>
                  <a:pt x="0" y="9766"/>
                </a:cubicBezTo>
                <a:cubicBezTo>
                  <a:pt x="0" y="13421"/>
                  <a:pt x="2809" y="16042"/>
                  <a:pt x="4698" y="18977"/>
                </a:cubicBezTo>
                <a:cubicBezTo>
                  <a:pt x="5161" y="19694"/>
                  <a:pt x="5484" y="21600"/>
                  <a:pt x="5484" y="21600"/>
                </a:cubicBezTo>
                <a:lnTo>
                  <a:pt x="16121" y="21600"/>
                </a:lnTo>
                <a:cubicBezTo>
                  <a:pt x="16121" y="21600"/>
                  <a:pt x="16439" y="19694"/>
                  <a:pt x="16895" y="18977"/>
                </a:cubicBezTo>
                <a:cubicBezTo>
                  <a:pt x="18789" y="16042"/>
                  <a:pt x="21600" y="13421"/>
                  <a:pt x="21600" y="9766"/>
                </a:cubicBezTo>
                <a:cubicBezTo>
                  <a:pt x="21600" y="4372"/>
                  <a:pt x="16762" y="0"/>
                  <a:pt x="10801" y="0"/>
                </a:cubicBezTo>
                <a:close/>
                <a:moveTo>
                  <a:pt x="10801" y="0"/>
                </a:moveTo>
              </a:path>
            </a:pathLst>
          </a:custGeom>
          <a:solidFill>
            <a:srgbClr val="F6D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50B3CF"/>
              </a:solidFill>
              <a:latin typeface="Arial"/>
              <a:ea typeface="Arial"/>
              <a:cs typeface="Arial"/>
              <a:sym typeface="Arial"/>
            </a:endParaRPr>
          </a:p>
        </p:txBody>
      </p:sp>
      <p:sp>
        <p:nvSpPr>
          <p:cNvPr id="136" name="Google Shape;136;p17"/>
          <p:cNvSpPr/>
          <p:nvPr/>
        </p:nvSpPr>
        <p:spPr>
          <a:xfrm>
            <a:off x="6524110" y="1776132"/>
            <a:ext cx="1828800" cy="1828800"/>
          </a:xfrm>
          <a:prstGeom prst="rect">
            <a:avLst/>
          </a:prstGeom>
          <a:solidFill>
            <a:srgbClr val="6AA8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a:p>
            <a:pPr indent="0" lvl="0" marL="0" marR="0" rtl="0" algn="ctr">
              <a:spcBef>
                <a:spcPts val="0"/>
              </a:spcBef>
              <a:spcAft>
                <a:spcPts val="0"/>
              </a:spcAft>
              <a:buNone/>
            </a:pPr>
            <a:r>
              <a:rPr lang="en" sz="1200">
                <a:solidFill>
                  <a:srgbClr val="FFFFFF"/>
                </a:solidFill>
                <a:latin typeface="Calibri"/>
                <a:ea typeface="Calibri"/>
                <a:cs typeface="Calibri"/>
                <a:sym typeface="Calibri"/>
              </a:rPr>
              <a:t>Patients that have BGC’s are responders to the drugs</a:t>
            </a:r>
            <a:endParaRPr sz="1200">
              <a:solidFill>
                <a:srgbClr val="FFFFFF"/>
              </a:solidFill>
            </a:endParaRPr>
          </a:p>
        </p:txBody>
      </p:sp>
      <p:sp>
        <p:nvSpPr>
          <p:cNvPr id="137" name="Google Shape;137;p17"/>
          <p:cNvSpPr txBox="1"/>
          <p:nvPr/>
        </p:nvSpPr>
        <p:spPr>
          <a:xfrm>
            <a:off x="6524110" y="3654221"/>
            <a:ext cx="18288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666666"/>
                </a:solidFill>
                <a:latin typeface="Calibri"/>
                <a:ea typeface="Calibri"/>
                <a:cs typeface="Calibri"/>
                <a:sym typeface="Calibri"/>
              </a:rPr>
              <a:t>Identifying responders</a:t>
            </a:r>
            <a:endParaRPr b="1">
              <a:solidFill>
                <a:srgbClr val="666666"/>
              </a:solidFill>
            </a:endParaRPr>
          </a:p>
        </p:txBody>
      </p:sp>
      <p:sp>
        <p:nvSpPr>
          <p:cNvPr id="138" name="Google Shape;138;p17"/>
          <p:cNvSpPr/>
          <p:nvPr/>
        </p:nvSpPr>
        <p:spPr>
          <a:xfrm>
            <a:off x="7308970" y="1929969"/>
            <a:ext cx="248940" cy="150282"/>
          </a:xfrm>
          <a:custGeom>
            <a:rect b="b" l="l" r="r" t="t"/>
            <a:pathLst>
              <a:path extrusionOk="0" h="21600" w="21600">
                <a:moveTo>
                  <a:pt x="19999" y="0"/>
                </a:moveTo>
                <a:lnTo>
                  <a:pt x="1635" y="0"/>
                </a:lnTo>
                <a:cubicBezTo>
                  <a:pt x="750" y="0"/>
                  <a:pt x="0" y="1269"/>
                  <a:pt x="0" y="2853"/>
                </a:cubicBezTo>
                <a:cubicBezTo>
                  <a:pt x="0" y="4430"/>
                  <a:pt x="750" y="5680"/>
                  <a:pt x="1635" y="5680"/>
                </a:cubicBezTo>
                <a:lnTo>
                  <a:pt x="19999" y="5680"/>
                </a:lnTo>
                <a:cubicBezTo>
                  <a:pt x="20896" y="5680"/>
                  <a:pt x="21600" y="4430"/>
                  <a:pt x="21600" y="2853"/>
                </a:cubicBezTo>
                <a:cubicBezTo>
                  <a:pt x="21600" y="1269"/>
                  <a:pt x="20896" y="0"/>
                  <a:pt x="19999" y="0"/>
                </a:cubicBezTo>
                <a:close/>
                <a:moveTo>
                  <a:pt x="19999" y="8206"/>
                </a:moveTo>
                <a:lnTo>
                  <a:pt x="1635" y="8206"/>
                </a:lnTo>
                <a:cubicBezTo>
                  <a:pt x="750" y="8206"/>
                  <a:pt x="0" y="9468"/>
                  <a:pt x="0" y="11039"/>
                </a:cubicBezTo>
                <a:cubicBezTo>
                  <a:pt x="0" y="12596"/>
                  <a:pt x="750" y="13853"/>
                  <a:pt x="1635" y="13853"/>
                </a:cubicBezTo>
                <a:lnTo>
                  <a:pt x="19999" y="13853"/>
                </a:lnTo>
                <a:cubicBezTo>
                  <a:pt x="20896" y="13853"/>
                  <a:pt x="21600" y="12596"/>
                  <a:pt x="21600" y="11039"/>
                </a:cubicBezTo>
                <a:cubicBezTo>
                  <a:pt x="21600" y="9468"/>
                  <a:pt x="20896" y="8206"/>
                  <a:pt x="19999" y="8206"/>
                </a:cubicBezTo>
                <a:close/>
                <a:moveTo>
                  <a:pt x="10823" y="21600"/>
                </a:moveTo>
                <a:cubicBezTo>
                  <a:pt x="13675" y="21600"/>
                  <a:pt x="16174" y="19761"/>
                  <a:pt x="17358" y="17072"/>
                </a:cubicBezTo>
                <a:lnTo>
                  <a:pt x="4272" y="17072"/>
                </a:lnTo>
                <a:cubicBezTo>
                  <a:pt x="5477" y="19761"/>
                  <a:pt x="7950" y="21600"/>
                  <a:pt x="10823" y="21600"/>
                </a:cubicBezTo>
                <a:close/>
                <a:moveTo>
                  <a:pt x="10823" y="21600"/>
                </a:moveTo>
              </a:path>
            </a:pathLst>
          </a:custGeom>
          <a:solidFill>
            <a:srgbClr val="89898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50B3CF"/>
              </a:solidFill>
              <a:latin typeface="Arial"/>
              <a:ea typeface="Arial"/>
              <a:cs typeface="Arial"/>
              <a:sym typeface="Arial"/>
            </a:endParaRPr>
          </a:p>
        </p:txBody>
      </p:sp>
      <p:sp>
        <p:nvSpPr>
          <p:cNvPr id="139" name="Google Shape;139;p17"/>
          <p:cNvSpPr/>
          <p:nvPr/>
        </p:nvSpPr>
        <p:spPr>
          <a:xfrm>
            <a:off x="7209910" y="1440169"/>
            <a:ext cx="457218" cy="474714"/>
          </a:xfrm>
          <a:custGeom>
            <a:rect b="b" l="l" r="r" t="t"/>
            <a:pathLst>
              <a:path extrusionOk="0" h="21600" w="21600">
                <a:moveTo>
                  <a:pt x="10801" y="0"/>
                </a:moveTo>
                <a:cubicBezTo>
                  <a:pt x="4831" y="0"/>
                  <a:pt x="0" y="4372"/>
                  <a:pt x="0" y="9766"/>
                </a:cubicBezTo>
                <a:cubicBezTo>
                  <a:pt x="0" y="13421"/>
                  <a:pt x="2809" y="16042"/>
                  <a:pt x="4698" y="18977"/>
                </a:cubicBezTo>
                <a:cubicBezTo>
                  <a:pt x="5161" y="19694"/>
                  <a:pt x="5484" y="21600"/>
                  <a:pt x="5484" y="21600"/>
                </a:cubicBezTo>
                <a:lnTo>
                  <a:pt x="16121" y="21600"/>
                </a:lnTo>
                <a:cubicBezTo>
                  <a:pt x="16121" y="21600"/>
                  <a:pt x="16439" y="19694"/>
                  <a:pt x="16895" y="18977"/>
                </a:cubicBezTo>
                <a:cubicBezTo>
                  <a:pt x="18789" y="16042"/>
                  <a:pt x="21600" y="13421"/>
                  <a:pt x="21600" y="9766"/>
                </a:cubicBezTo>
                <a:cubicBezTo>
                  <a:pt x="21600" y="4372"/>
                  <a:pt x="16762" y="0"/>
                  <a:pt x="10801" y="0"/>
                </a:cubicBezTo>
                <a:close/>
                <a:moveTo>
                  <a:pt x="10801" y="0"/>
                </a:moveTo>
              </a:path>
            </a:pathLst>
          </a:custGeom>
          <a:solidFill>
            <a:srgbClr val="F6D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50B3C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18"/>
          <p:cNvSpPr txBox="1"/>
          <p:nvPr>
            <p:ph type="title"/>
          </p:nvPr>
        </p:nvSpPr>
        <p:spPr>
          <a:xfrm>
            <a:off x="325300" y="37504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Problem Statement</a:t>
            </a:r>
            <a:endParaRPr b="1" sz="3200">
              <a:solidFill>
                <a:srgbClr val="666666"/>
              </a:solidFill>
              <a:latin typeface="Corsiva"/>
              <a:ea typeface="Corsiva"/>
              <a:cs typeface="Corsiva"/>
              <a:sym typeface="Corsiva"/>
            </a:endParaRPr>
          </a:p>
        </p:txBody>
      </p:sp>
      <p:grpSp>
        <p:nvGrpSpPr>
          <p:cNvPr id="145" name="Google Shape;145;p18"/>
          <p:cNvGrpSpPr/>
          <p:nvPr/>
        </p:nvGrpSpPr>
        <p:grpSpPr>
          <a:xfrm>
            <a:off x="3528354" y="1260957"/>
            <a:ext cx="2087272" cy="2934600"/>
            <a:chOff x="1118224" y="283725"/>
            <a:chExt cx="2090826" cy="4076400"/>
          </a:xfrm>
        </p:grpSpPr>
        <p:sp>
          <p:nvSpPr>
            <p:cNvPr id="146" name="Google Shape;146;p18"/>
            <p:cNvSpPr/>
            <p:nvPr/>
          </p:nvSpPr>
          <p:spPr>
            <a:xfrm>
              <a:off x="1178650" y="283725"/>
              <a:ext cx="2030400" cy="4076400"/>
            </a:xfrm>
            <a:prstGeom prst="rect">
              <a:avLst/>
            </a:prstGeom>
            <a:solidFill>
              <a:srgbClr val="009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1118224" y="341749"/>
              <a:ext cx="2048100" cy="2490600"/>
            </a:xfrm>
            <a:prstGeom prst="rect">
              <a:avLst/>
            </a:prstGeom>
            <a:solidFill>
              <a:srgbClr val="FFFFFF"/>
            </a:solidFill>
            <a:ln cap="flat" cmpd="sng" w="19050">
              <a:solidFill>
                <a:srgbClr val="0099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1178648" y="3119010"/>
              <a:ext cx="2030400" cy="1085400"/>
            </a:xfrm>
            <a:prstGeom prst="rect">
              <a:avLst/>
            </a:prstGeom>
            <a:solidFill>
              <a:srgbClr val="0099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a:ea typeface="Roboto"/>
                  <a:cs typeface="Roboto"/>
                  <a:sym typeface="Roboto"/>
                </a:rPr>
                <a:t>Our goal is to </a:t>
              </a:r>
              <a:r>
                <a:rPr lang="en" sz="1100">
                  <a:solidFill>
                    <a:srgbClr val="FFFFFF"/>
                  </a:solidFill>
                  <a:latin typeface="Roboto"/>
                  <a:ea typeface="Roboto"/>
                  <a:cs typeface="Roboto"/>
                  <a:sym typeface="Roboto"/>
                </a:rPr>
                <a:t>find the reason behind this low response rate </a:t>
              </a:r>
              <a:endParaRPr sz="700">
                <a:solidFill>
                  <a:srgbClr val="FFFFFF"/>
                </a:solidFill>
                <a:latin typeface="Roboto"/>
                <a:ea typeface="Roboto"/>
                <a:cs typeface="Roboto"/>
                <a:sym typeface="Roboto"/>
              </a:endParaRPr>
            </a:p>
          </p:txBody>
        </p:sp>
      </p:grpSp>
      <p:sp>
        <p:nvSpPr>
          <p:cNvPr id="150" name="Google Shape;150;p18"/>
          <p:cNvSpPr/>
          <p:nvPr/>
        </p:nvSpPr>
        <p:spPr>
          <a:xfrm>
            <a:off x="3602323" y="1489650"/>
            <a:ext cx="1812000" cy="4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rgbClr val="6AA84F"/>
                </a:solidFill>
                <a:latin typeface="Roboto"/>
                <a:ea typeface="Roboto"/>
                <a:cs typeface="Roboto"/>
                <a:sym typeface="Roboto"/>
              </a:rPr>
              <a:t>Why only 30%?</a:t>
            </a:r>
            <a:endParaRPr b="1" sz="2800">
              <a:solidFill>
                <a:srgbClr val="6AA84F"/>
              </a:solidFill>
              <a:latin typeface="Roboto"/>
              <a:ea typeface="Roboto"/>
              <a:cs typeface="Roboto"/>
              <a:sym typeface="Roboto"/>
            </a:endParaRPr>
          </a:p>
        </p:txBody>
      </p:sp>
      <p:grpSp>
        <p:nvGrpSpPr>
          <p:cNvPr id="151" name="Google Shape;151;p18"/>
          <p:cNvGrpSpPr/>
          <p:nvPr/>
        </p:nvGrpSpPr>
        <p:grpSpPr>
          <a:xfrm>
            <a:off x="5724488" y="1260957"/>
            <a:ext cx="2087272" cy="2934600"/>
            <a:chOff x="1118224" y="283725"/>
            <a:chExt cx="2090826" cy="4076400"/>
          </a:xfrm>
        </p:grpSpPr>
        <p:sp>
          <p:nvSpPr>
            <p:cNvPr id="152" name="Google Shape;152;p18"/>
            <p:cNvSpPr/>
            <p:nvPr/>
          </p:nvSpPr>
          <p:spPr>
            <a:xfrm>
              <a:off x="1178650" y="283725"/>
              <a:ext cx="2030400" cy="40764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1118224" y="341749"/>
              <a:ext cx="2048100" cy="2490600"/>
            </a:xfrm>
            <a:prstGeom prst="rect">
              <a:avLst/>
            </a:prstGeom>
            <a:solidFill>
              <a:srgbClr val="FFFFFF"/>
            </a:solidFill>
            <a:ln cap="flat" cmpd="sng" w="19050">
              <a:solidFill>
                <a:srgbClr val="A6D5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D7E74"/>
                </a:solidFill>
                <a:latin typeface="Roboto Medium"/>
                <a:ea typeface="Roboto Medium"/>
                <a:cs typeface="Roboto Medium"/>
                <a:sym typeface="Roboto Medium"/>
              </a:endParaRPr>
            </a:p>
          </p:txBody>
        </p:sp>
        <p:sp>
          <p:nvSpPr>
            <p:cNvPr id="155" name="Google Shape;155;p18"/>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1D7E74"/>
                  </a:solidFill>
                  <a:latin typeface="Roboto"/>
                  <a:ea typeface="Roboto"/>
                  <a:cs typeface="Roboto"/>
                  <a:sym typeface="Roboto"/>
                </a:rPr>
                <a:t>.</a:t>
              </a:r>
              <a:endParaRPr sz="700">
                <a:solidFill>
                  <a:srgbClr val="1D7E74"/>
                </a:solidFill>
                <a:latin typeface="Roboto"/>
                <a:ea typeface="Roboto"/>
                <a:cs typeface="Roboto"/>
                <a:sym typeface="Roboto"/>
              </a:endParaRPr>
            </a:p>
          </p:txBody>
        </p:sp>
        <p:sp>
          <p:nvSpPr>
            <p:cNvPr id="156" name="Google Shape;156;p1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99CC"/>
                  </a:solidFill>
                  <a:latin typeface="Roboto"/>
                  <a:ea typeface="Roboto"/>
                  <a:cs typeface="Roboto"/>
                  <a:sym typeface="Roboto"/>
                </a:rPr>
                <a:t>Proteins play an important role </a:t>
              </a:r>
              <a:endParaRPr sz="2400">
                <a:solidFill>
                  <a:srgbClr val="0099CC"/>
                </a:solidFill>
                <a:latin typeface="Roboto Thin"/>
                <a:ea typeface="Roboto Thin"/>
                <a:cs typeface="Roboto Thin"/>
                <a:sym typeface="Roboto Thin"/>
              </a:endParaRPr>
            </a:p>
          </p:txBody>
        </p:sp>
        <p:sp>
          <p:nvSpPr>
            <p:cNvPr id="158" name="Google Shape;158;p18"/>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a:ea typeface="Roboto"/>
                  <a:cs typeface="Roboto"/>
                  <a:sym typeface="Roboto"/>
                </a:rPr>
                <a:t> Hence we want to identify the key proteins</a:t>
              </a:r>
              <a:endParaRPr sz="700">
                <a:solidFill>
                  <a:srgbClr val="FFFFFF"/>
                </a:solidFill>
                <a:latin typeface="Roboto"/>
                <a:ea typeface="Roboto"/>
                <a:cs typeface="Roboto"/>
                <a:sym typeface="Roboto"/>
              </a:endParaRPr>
            </a:p>
          </p:txBody>
        </p:sp>
      </p:grpSp>
      <p:grpSp>
        <p:nvGrpSpPr>
          <p:cNvPr id="159" name="Google Shape;159;p18"/>
          <p:cNvGrpSpPr/>
          <p:nvPr/>
        </p:nvGrpSpPr>
        <p:grpSpPr>
          <a:xfrm>
            <a:off x="-161787" y="1260957"/>
            <a:ext cx="3545890" cy="2934600"/>
            <a:chOff x="-342868" y="283725"/>
            <a:chExt cx="3551928" cy="4076400"/>
          </a:xfrm>
        </p:grpSpPr>
        <p:sp>
          <p:nvSpPr>
            <p:cNvPr id="160" name="Google Shape;160;p18"/>
            <p:cNvSpPr/>
            <p:nvPr/>
          </p:nvSpPr>
          <p:spPr>
            <a:xfrm>
              <a:off x="1178650" y="283725"/>
              <a:ext cx="2030400" cy="40764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180807" y="1188945"/>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099CC"/>
                </a:solidFill>
                <a:latin typeface="Roboto Medium"/>
                <a:ea typeface="Roboto Medium"/>
                <a:cs typeface="Roboto Medium"/>
                <a:sym typeface="Roboto Medium"/>
              </a:endParaRPr>
            </a:p>
          </p:txBody>
        </p:sp>
        <p:sp>
          <p:nvSpPr>
            <p:cNvPr id="162" name="Google Shape;162;p18"/>
            <p:cNvSpPr/>
            <p:nvPr/>
          </p:nvSpPr>
          <p:spPr>
            <a:xfrm>
              <a:off x="924998" y="3300281"/>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1D7E74"/>
                </a:solidFill>
                <a:latin typeface="Roboto"/>
                <a:ea typeface="Roboto"/>
                <a:cs typeface="Roboto"/>
                <a:sym typeface="Roboto"/>
              </a:endParaRPr>
            </a:p>
          </p:txBody>
        </p:sp>
        <p:sp>
          <p:nvSpPr>
            <p:cNvPr id="163" name="Google Shape;163;p18"/>
            <p:cNvSpPr/>
            <p:nvPr/>
          </p:nvSpPr>
          <p:spPr>
            <a:xfrm>
              <a:off x="-342868" y="2165315"/>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000">
                <a:solidFill>
                  <a:srgbClr val="0099CC"/>
                </a:solidFill>
                <a:latin typeface="Roboto Thin"/>
                <a:ea typeface="Roboto Thin"/>
                <a:cs typeface="Roboto Thin"/>
                <a:sym typeface="Roboto Thin"/>
              </a:endParaRPr>
            </a:p>
          </p:txBody>
        </p:sp>
        <p:sp>
          <p:nvSpPr>
            <p:cNvPr id="164" name="Google Shape;164;p18"/>
            <p:cNvSpPr/>
            <p:nvPr/>
          </p:nvSpPr>
          <p:spPr>
            <a:xfrm>
              <a:off x="1178660" y="3172490"/>
              <a:ext cx="2030400" cy="10854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a:ea typeface="Roboto"/>
                  <a:cs typeface="Roboto"/>
                  <a:sym typeface="Roboto"/>
                </a:rPr>
                <a:t>Only few patients in stage 3 or 4 of cancer respond to drugs</a:t>
              </a:r>
              <a:endParaRPr sz="1100">
                <a:solidFill>
                  <a:srgbClr val="FFFFFF"/>
                </a:solidFill>
                <a:latin typeface="Roboto"/>
                <a:ea typeface="Roboto"/>
                <a:cs typeface="Roboto"/>
                <a:sym typeface="Roboto"/>
              </a:endParaRPr>
            </a:p>
          </p:txBody>
        </p:sp>
      </p:grpSp>
      <p:grpSp>
        <p:nvGrpSpPr>
          <p:cNvPr id="165" name="Google Shape;165;p18"/>
          <p:cNvGrpSpPr/>
          <p:nvPr/>
        </p:nvGrpSpPr>
        <p:grpSpPr>
          <a:xfrm>
            <a:off x="1247538" y="1317078"/>
            <a:ext cx="2044618" cy="1999337"/>
            <a:chOff x="1118224" y="341749"/>
            <a:chExt cx="2048100" cy="2777242"/>
          </a:xfrm>
        </p:grpSpPr>
        <p:sp>
          <p:nvSpPr>
            <p:cNvPr id="166" name="Google Shape;166;p18"/>
            <p:cNvSpPr/>
            <p:nvPr/>
          </p:nvSpPr>
          <p:spPr>
            <a:xfrm>
              <a:off x="1118224" y="341749"/>
              <a:ext cx="2048100" cy="2490600"/>
            </a:xfrm>
            <a:prstGeom prst="rect">
              <a:avLst/>
            </a:prstGeom>
            <a:solidFill>
              <a:srgbClr val="FFFFFF"/>
            </a:solidFill>
            <a:ln cap="flat" cmpd="sng" w="19050">
              <a:solidFill>
                <a:srgbClr val="A6D5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99CC"/>
                  </a:solidFill>
                  <a:latin typeface="Roboto"/>
                  <a:ea typeface="Roboto"/>
                  <a:cs typeface="Roboto"/>
                  <a:sym typeface="Roboto"/>
                </a:rPr>
                <a:t>30%</a:t>
              </a:r>
              <a:endParaRPr b="1" sz="3000">
                <a:solidFill>
                  <a:srgbClr val="0099CC"/>
                </a:solidFill>
                <a:latin typeface="Roboto"/>
                <a:ea typeface="Roboto"/>
                <a:cs typeface="Roboto"/>
                <a:sym typeface="Roboto"/>
              </a:endParaRPr>
            </a:p>
            <a:p>
              <a:pPr indent="0" lvl="0" marL="0" rtl="0" algn="l">
                <a:spcBef>
                  <a:spcPts val="0"/>
                </a:spcBef>
                <a:spcAft>
                  <a:spcPts val="0"/>
                </a:spcAft>
                <a:buNone/>
              </a:pPr>
              <a:r>
                <a:rPr b="1" lang="en" sz="2400">
                  <a:solidFill>
                    <a:srgbClr val="0099CC"/>
                  </a:solidFill>
                  <a:latin typeface="Roboto"/>
                  <a:ea typeface="Roboto"/>
                  <a:cs typeface="Roboto"/>
                  <a:sym typeface="Roboto"/>
                </a:rPr>
                <a:t>Patients responsive</a:t>
              </a:r>
              <a:endParaRPr b="1" sz="2400">
                <a:solidFill>
                  <a:srgbClr val="0099CC"/>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3">
            <a:alphaModFix/>
          </a:blip>
          <a:srcRect b="11933" l="15516" r="21355" t="14854"/>
          <a:stretch/>
        </p:blipFill>
        <p:spPr>
          <a:xfrm>
            <a:off x="2409949" y="950125"/>
            <a:ext cx="4264275" cy="3908050"/>
          </a:xfrm>
          <a:prstGeom prst="rect">
            <a:avLst/>
          </a:prstGeom>
          <a:noFill/>
          <a:ln>
            <a:noFill/>
          </a:ln>
        </p:spPr>
      </p:pic>
      <p:sp>
        <p:nvSpPr>
          <p:cNvPr id="174" name="Google Shape;174;p19"/>
          <p:cNvSpPr txBox="1"/>
          <p:nvPr>
            <p:ph type="title"/>
          </p:nvPr>
        </p:nvSpPr>
        <p:spPr>
          <a:xfrm>
            <a:off x="384325" y="416150"/>
            <a:ext cx="6131700" cy="646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Graph Theory</a:t>
            </a:r>
            <a:endParaRPr b="1" sz="3200">
              <a:solidFill>
                <a:srgbClr val="666666"/>
              </a:solidFill>
              <a:latin typeface="Corsiva"/>
              <a:ea typeface="Corsiva"/>
              <a:cs typeface="Corsiva"/>
              <a:sym typeface="Corsi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NLP Techniques used</a:t>
            </a:r>
            <a:endParaRPr b="1" sz="3200">
              <a:solidFill>
                <a:srgbClr val="666666"/>
              </a:solidFill>
              <a:latin typeface="Corsiva"/>
              <a:ea typeface="Corsiva"/>
              <a:cs typeface="Corsiva"/>
              <a:sym typeface="Corsiva"/>
            </a:endParaRPr>
          </a:p>
        </p:txBody>
      </p:sp>
      <p:sp>
        <p:nvSpPr>
          <p:cNvPr id="180" name="Google Shape;180;p20"/>
          <p:cNvSpPr/>
          <p:nvPr/>
        </p:nvSpPr>
        <p:spPr>
          <a:xfrm rot="4500108">
            <a:off x="2761997" y="1314834"/>
            <a:ext cx="3233140" cy="3240349"/>
          </a:xfrm>
          <a:custGeom>
            <a:rect b="b" l="l" r="r" t="t"/>
            <a:pathLst>
              <a:path extrusionOk="0" h="120000" w="120000">
                <a:moveTo>
                  <a:pt x="103393" y="96607"/>
                </a:moveTo>
                <a:lnTo>
                  <a:pt x="103393" y="96607"/>
                </a:lnTo>
                <a:cubicBezTo>
                  <a:pt x="86719" y="116376"/>
                  <a:pt x="58793" y="122377"/>
                  <a:pt x="35472" y="111202"/>
                </a:cubicBezTo>
                <a:cubicBezTo>
                  <a:pt x="12150" y="100027"/>
                  <a:pt x="-673" y="74501"/>
                  <a:pt x="4284" y="49117"/>
                </a:cubicBezTo>
                <a:cubicBezTo>
                  <a:pt x="9241" y="23733"/>
                  <a:pt x="30725" y="4908"/>
                  <a:pt x="56537" y="3330"/>
                </a:cubicBezTo>
                <a:cubicBezTo>
                  <a:pt x="82349" y="1753"/>
                  <a:pt x="105965" y="17821"/>
                  <a:pt x="113976" y="42413"/>
                </a:cubicBezTo>
                <a:lnTo>
                  <a:pt x="117128" y="41924"/>
                </a:lnTo>
                <a:lnTo>
                  <a:pt x="113082" y="51771"/>
                </a:lnTo>
                <a:lnTo>
                  <a:pt x="104708" y="43849"/>
                </a:lnTo>
                <a:lnTo>
                  <a:pt x="107855" y="43361"/>
                </a:lnTo>
                <a:cubicBezTo>
                  <a:pt x="100309" y="21639"/>
                  <a:pt x="79089" y="7722"/>
                  <a:pt x="56167" y="9462"/>
                </a:cubicBezTo>
                <a:cubicBezTo>
                  <a:pt x="33246" y="11201"/>
                  <a:pt x="14368" y="28162"/>
                  <a:pt x="10184" y="50774"/>
                </a:cubicBezTo>
                <a:cubicBezTo>
                  <a:pt x="5999" y="73387"/>
                  <a:pt x="17558" y="95984"/>
                  <a:pt x="38338" y="105817"/>
                </a:cubicBezTo>
                <a:cubicBezTo>
                  <a:pt x="59118" y="115650"/>
                  <a:pt x="83911" y="110254"/>
                  <a:pt x="98730" y="92673"/>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0B3CF"/>
              </a:solidFill>
              <a:latin typeface="Calibri"/>
              <a:ea typeface="Calibri"/>
              <a:cs typeface="Calibri"/>
              <a:sym typeface="Calibri"/>
            </a:endParaRPr>
          </a:p>
        </p:txBody>
      </p:sp>
      <p:sp>
        <p:nvSpPr>
          <p:cNvPr id="181" name="Google Shape;181;p20"/>
          <p:cNvSpPr/>
          <p:nvPr/>
        </p:nvSpPr>
        <p:spPr>
          <a:xfrm>
            <a:off x="3841195" y="2656787"/>
            <a:ext cx="691500" cy="2417700"/>
          </a:xfrm>
          <a:prstGeom prst="arc">
            <a:avLst>
              <a:gd fmla="val 16430787" name="adj1"/>
              <a:gd fmla="val 110832" name="adj2"/>
            </a:avLst>
          </a:prstGeom>
          <a:noFill/>
          <a:ln cap="flat" cmpd="sng" w="571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0B3CF"/>
              </a:solidFill>
              <a:latin typeface="Calibri"/>
              <a:ea typeface="Calibri"/>
              <a:cs typeface="Calibri"/>
              <a:sym typeface="Calibri"/>
            </a:endParaRPr>
          </a:p>
        </p:txBody>
      </p:sp>
      <p:sp>
        <p:nvSpPr>
          <p:cNvPr id="182" name="Google Shape;182;p20"/>
          <p:cNvSpPr/>
          <p:nvPr/>
        </p:nvSpPr>
        <p:spPr>
          <a:xfrm flipH="1">
            <a:off x="4765109" y="2662880"/>
            <a:ext cx="528300" cy="2417700"/>
          </a:xfrm>
          <a:prstGeom prst="arc">
            <a:avLst>
              <a:gd fmla="val 16430787" name="adj1"/>
              <a:gd fmla="val 110832" name="adj2"/>
            </a:avLst>
          </a:prstGeom>
          <a:noFill/>
          <a:ln cap="flat" cmpd="sng" w="571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0B3CF"/>
              </a:solidFill>
              <a:latin typeface="Calibri"/>
              <a:ea typeface="Calibri"/>
              <a:cs typeface="Calibri"/>
              <a:sym typeface="Calibri"/>
            </a:endParaRPr>
          </a:p>
        </p:txBody>
      </p:sp>
      <p:grpSp>
        <p:nvGrpSpPr>
          <p:cNvPr id="183" name="Google Shape;183;p20"/>
          <p:cNvGrpSpPr/>
          <p:nvPr/>
        </p:nvGrpSpPr>
        <p:grpSpPr>
          <a:xfrm>
            <a:off x="3359392" y="1970173"/>
            <a:ext cx="1938099" cy="2037193"/>
            <a:chOff x="3370943" y="1735706"/>
            <a:chExt cx="2348357" cy="2558324"/>
          </a:xfrm>
        </p:grpSpPr>
        <p:pic>
          <p:nvPicPr>
            <p:cNvPr id="184" name="Google Shape;184;p20"/>
            <p:cNvPicPr preferRelativeResize="0"/>
            <p:nvPr/>
          </p:nvPicPr>
          <p:blipFill rotWithShape="1">
            <a:blip r:embed="rId3">
              <a:alphaModFix/>
            </a:blip>
            <a:srcRect b="0" l="0" r="0" t="0"/>
            <a:stretch/>
          </p:blipFill>
          <p:spPr>
            <a:xfrm>
              <a:off x="3370943" y="1735706"/>
              <a:ext cx="2348357" cy="2147130"/>
            </a:xfrm>
            <a:prstGeom prst="rect">
              <a:avLst/>
            </a:prstGeom>
            <a:noFill/>
            <a:ln>
              <a:noFill/>
            </a:ln>
          </p:spPr>
        </p:pic>
        <p:sp>
          <p:nvSpPr>
            <p:cNvPr id="185" name="Google Shape;185;p20"/>
            <p:cNvSpPr/>
            <p:nvPr/>
          </p:nvSpPr>
          <p:spPr>
            <a:xfrm>
              <a:off x="4324227" y="3904379"/>
              <a:ext cx="914100" cy="78900"/>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FFFF"/>
                </a:solidFill>
                <a:latin typeface="Calibri"/>
                <a:ea typeface="Calibri"/>
                <a:cs typeface="Calibri"/>
                <a:sym typeface="Calibri"/>
              </a:endParaRPr>
            </a:p>
          </p:txBody>
        </p:sp>
        <p:sp>
          <p:nvSpPr>
            <p:cNvPr id="186" name="Google Shape;186;p20"/>
            <p:cNvSpPr/>
            <p:nvPr/>
          </p:nvSpPr>
          <p:spPr>
            <a:xfrm>
              <a:off x="4396866" y="4005863"/>
              <a:ext cx="768900" cy="78900"/>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FFFF"/>
                </a:solidFill>
                <a:latin typeface="Calibri"/>
                <a:ea typeface="Calibri"/>
                <a:cs typeface="Calibri"/>
                <a:sym typeface="Calibri"/>
              </a:endParaRPr>
            </a:p>
          </p:txBody>
        </p:sp>
        <p:sp>
          <p:nvSpPr>
            <p:cNvPr id="187" name="Google Shape;187;p20"/>
            <p:cNvSpPr/>
            <p:nvPr/>
          </p:nvSpPr>
          <p:spPr>
            <a:xfrm>
              <a:off x="4522886" y="4107347"/>
              <a:ext cx="516900" cy="78900"/>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FFFF"/>
                </a:solidFill>
                <a:latin typeface="Calibri"/>
                <a:ea typeface="Calibri"/>
                <a:cs typeface="Calibri"/>
                <a:sym typeface="Calibri"/>
              </a:endParaRPr>
            </a:p>
          </p:txBody>
        </p:sp>
        <p:sp>
          <p:nvSpPr>
            <p:cNvPr id="188" name="Google Shape;188;p20"/>
            <p:cNvSpPr/>
            <p:nvPr/>
          </p:nvSpPr>
          <p:spPr>
            <a:xfrm rot="5400000">
              <a:off x="4738627" y="4040530"/>
              <a:ext cx="85200" cy="421800"/>
            </a:xfrm>
            <a:prstGeom prst="flowChartDelay">
              <a:avLst/>
            </a:prstGeom>
            <a:solidFill>
              <a:srgbClr val="4E4E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9" name="Google Shape;189;p20"/>
            <p:cNvSpPr/>
            <p:nvPr/>
          </p:nvSpPr>
          <p:spPr>
            <a:xfrm rot="-2657120">
              <a:off x="4538778" y="3395679"/>
              <a:ext cx="408174" cy="413479"/>
            </a:xfrm>
            <a:prstGeom prst="arc">
              <a:avLst>
                <a:gd fmla="val 16547773" name="adj1"/>
                <a:gd fmla="val 21141618" name="adj2"/>
              </a:avLst>
            </a:prstGeom>
            <a:noFill/>
            <a:ln cap="flat" cmpd="sng" w="571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0B3CF"/>
                </a:solidFill>
                <a:latin typeface="Calibri"/>
                <a:ea typeface="Calibri"/>
                <a:cs typeface="Calibri"/>
                <a:sym typeface="Calibri"/>
              </a:endParaRPr>
            </a:p>
          </p:txBody>
        </p:sp>
        <p:cxnSp>
          <p:nvCxnSpPr>
            <p:cNvPr id="190" name="Google Shape;190;p20"/>
            <p:cNvCxnSpPr/>
            <p:nvPr/>
          </p:nvCxnSpPr>
          <p:spPr>
            <a:xfrm rot="10800000">
              <a:off x="4598747" y="2615789"/>
              <a:ext cx="98700" cy="744900"/>
            </a:xfrm>
            <a:prstGeom prst="straightConnector1">
              <a:avLst/>
            </a:prstGeom>
            <a:noFill/>
            <a:ln cap="flat" cmpd="sng" w="57150">
              <a:solidFill>
                <a:srgbClr val="FFFFFF"/>
              </a:solidFill>
              <a:prstDash val="solid"/>
              <a:round/>
              <a:headEnd len="sm" w="sm" type="none"/>
              <a:tailEnd len="sm" w="sm" type="none"/>
            </a:ln>
          </p:spPr>
        </p:cxnSp>
        <p:cxnSp>
          <p:nvCxnSpPr>
            <p:cNvPr id="191" name="Google Shape;191;p20"/>
            <p:cNvCxnSpPr/>
            <p:nvPr/>
          </p:nvCxnSpPr>
          <p:spPr>
            <a:xfrm flipH="1" rot="10800000">
              <a:off x="4781662" y="2615789"/>
              <a:ext cx="80400" cy="744900"/>
            </a:xfrm>
            <a:prstGeom prst="straightConnector1">
              <a:avLst/>
            </a:prstGeom>
            <a:noFill/>
            <a:ln cap="flat" cmpd="sng" w="57150">
              <a:solidFill>
                <a:srgbClr val="FFFFFF"/>
              </a:solidFill>
              <a:prstDash val="solid"/>
              <a:round/>
              <a:headEnd len="sm" w="sm" type="none"/>
              <a:tailEnd len="sm" w="sm" type="none"/>
            </a:ln>
          </p:spPr>
        </p:cxnSp>
        <p:pic>
          <p:nvPicPr>
            <p:cNvPr descr="http://2.bp.blogspot.com/-dRbh3wBMC4w/UD9xgqEb3nI/AAAAAAAAApQ/riRKhA01cNc/s1600/brain_cogs.png" id="192" name="Google Shape;192;p20"/>
            <p:cNvPicPr preferRelativeResize="0"/>
            <p:nvPr/>
          </p:nvPicPr>
          <p:blipFill rotWithShape="1">
            <a:blip r:embed="rId4">
              <a:alphaModFix/>
            </a:blip>
            <a:srcRect b="0" l="0" r="0" t="0"/>
            <a:stretch/>
          </p:blipFill>
          <p:spPr>
            <a:xfrm>
              <a:off x="3925828" y="1932898"/>
              <a:ext cx="1435957" cy="1146924"/>
            </a:xfrm>
            <a:prstGeom prst="rect">
              <a:avLst/>
            </a:prstGeom>
            <a:noFill/>
            <a:ln>
              <a:noFill/>
            </a:ln>
          </p:spPr>
        </p:pic>
      </p:grpSp>
      <p:sp>
        <p:nvSpPr>
          <p:cNvPr id="193" name="Google Shape;193;p20"/>
          <p:cNvSpPr/>
          <p:nvPr/>
        </p:nvSpPr>
        <p:spPr>
          <a:xfrm flipH="1">
            <a:off x="1186457" y="1510109"/>
            <a:ext cx="1895238" cy="263034"/>
          </a:xfrm>
          <a:custGeom>
            <a:rect b="b" l="l" r="r" t="t"/>
            <a:pathLst>
              <a:path extrusionOk="0" h="21600" w="21600">
                <a:moveTo>
                  <a:pt x="21600" y="0"/>
                </a:moveTo>
                <a:lnTo>
                  <a:pt x="21600" y="21600"/>
                </a:lnTo>
                <a:lnTo>
                  <a:pt x="0" y="21600"/>
                </a:lnTo>
              </a:path>
            </a:pathLst>
          </a:custGeom>
          <a:noFill/>
          <a:ln cap="flat" cmpd="sng" w="9525">
            <a:solidFill>
              <a:srgbClr val="898989"/>
            </a:solidFill>
            <a:prstDash val="solid"/>
            <a:miter lim="800000"/>
            <a:headEnd len="sm" w="sm" type="none"/>
            <a:tailEnd len="med" w="med" type="diamond"/>
          </a:ln>
        </p:spPr>
        <p:txBody>
          <a:bodyPr anchorCtr="0" anchor="t" bIns="0" lIns="0" spcFirstLastPara="1" rIns="0" wrap="square" tIns="0">
            <a:noAutofit/>
          </a:bodyPr>
          <a:lstStyle/>
          <a:p>
            <a:pPr indent="0" lvl="0" marL="0" marR="0" rtl="0" algn="l">
              <a:spcBef>
                <a:spcPts val="0"/>
              </a:spcBef>
              <a:spcAft>
                <a:spcPts val="0"/>
              </a:spcAft>
              <a:buNone/>
            </a:pPr>
            <a:r>
              <a:t/>
            </a:r>
            <a:endParaRPr sz="3200">
              <a:solidFill>
                <a:srgbClr val="2B2B2B"/>
              </a:solidFill>
              <a:latin typeface="Calibri"/>
              <a:ea typeface="Calibri"/>
              <a:cs typeface="Calibri"/>
              <a:sym typeface="Calibri"/>
            </a:endParaRPr>
          </a:p>
        </p:txBody>
      </p:sp>
      <p:sp>
        <p:nvSpPr>
          <p:cNvPr id="194" name="Google Shape;194;p20"/>
          <p:cNvSpPr txBox="1"/>
          <p:nvPr/>
        </p:nvSpPr>
        <p:spPr>
          <a:xfrm>
            <a:off x="849381" y="1533904"/>
            <a:ext cx="248400" cy="215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400">
                <a:solidFill>
                  <a:srgbClr val="4E4E4E"/>
                </a:solidFill>
                <a:latin typeface="Calibri"/>
                <a:ea typeface="Calibri"/>
                <a:cs typeface="Calibri"/>
                <a:sym typeface="Calibri"/>
              </a:rPr>
              <a:t>0</a:t>
            </a:r>
            <a:r>
              <a:rPr b="1" lang="en">
                <a:solidFill>
                  <a:srgbClr val="4E4E4E"/>
                </a:solidFill>
                <a:latin typeface="Calibri"/>
                <a:ea typeface="Calibri"/>
                <a:cs typeface="Calibri"/>
                <a:sym typeface="Calibri"/>
              </a:rPr>
              <a:t>1</a:t>
            </a:r>
            <a:endParaRPr b="1" sz="1200">
              <a:solidFill>
                <a:srgbClr val="4E4E4E"/>
              </a:solidFill>
              <a:latin typeface="Calibri"/>
              <a:ea typeface="Calibri"/>
              <a:cs typeface="Calibri"/>
              <a:sym typeface="Calibri"/>
            </a:endParaRPr>
          </a:p>
        </p:txBody>
      </p:sp>
      <p:sp>
        <p:nvSpPr>
          <p:cNvPr id="195" name="Google Shape;195;p20"/>
          <p:cNvSpPr txBox="1"/>
          <p:nvPr/>
        </p:nvSpPr>
        <p:spPr>
          <a:xfrm>
            <a:off x="1281975" y="1549238"/>
            <a:ext cx="1938000" cy="184800"/>
          </a:xfrm>
          <a:prstGeom prst="rect">
            <a:avLst/>
          </a:prstGeom>
          <a:noFill/>
          <a:ln>
            <a:noFill/>
          </a:ln>
        </p:spPr>
        <p:txBody>
          <a:bodyPr anchorCtr="0" anchor="ctr" bIns="0" lIns="45700" spcFirstLastPara="1" rIns="45700" wrap="square" tIns="0">
            <a:noAutofit/>
          </a:bodyPr>
          <a:lstStyle/>
          <a:p>
            <a:pPr indent="0" lvl="0" marL="0" rtl="0" algn="l">
              <a:spcBef>
                <a:spcPts val="0"/>
              </a:spcBef>
              <a:spcAft>
                <a:spcPts val="0"/>
              </a:spcAft>
              <a:buNone/>
            </a:pPr>
            <a:r>
              <a:rPr b="1" lang="en">
                <a:solidFill>
                  <a:srgbClr val="387C2C"/>
                </a:solidFill>
                <a:latin typeface="Calibri"/>
                <a:ea typeface="Calibri"/>
                <a:cs typeface="Calibri"/>
                <a:sym typeface="Calibri"/>
              </a:rPr>
              <a:t>Tf - idf vectorizer</a:t>
            </a:r>
            <a:endParaRPr b="1">
              <a:solidFill>
                <a:srgbClr val="387C2C"/>
              </a:solidFill>
              <a:latin typeface="Calibri"/>
              <a:ea typeface="Calibri"/>
              <a:cs typeface="Calibri"/>
              <a:sym typeface="Calibri"/>
            </a:endParaRPr>
          </a:p>
          <a:p>
            <a:pPr indent="0" lvl="0" marL="0" marR="0" rtl="0" algn="l">
              <a:spcBef>
                <a:spcPts val="0"/>
              </a:spcBef>
              <a:spcAft>
                <a:spcPts val="0"/>
              </a:spcAft>
              <a:buNone/>
            </a:pPr>
            <a:r>
              <a:t/>
            </a:r>
            <a:endParaRPr b="1">
              <a:solidFill>
                <a:srgbClr val="50B3CF"/>
              </a:solidFill>
              <a:latin typeface="Calibri"/>
              <a:ea typeface="Calibri"/>
              <a:cs typeface="Calibri"/>
              <a:sym typeface="Calibri"/>
            </a:endParaRPr>
          </a:p>
        </p:txBody>
      </p:sp>
      <p:sp>
        <p:nvSpPr>
          <p:cNvPr id="196" name="Google Shape;196;p20"/>
          <p:cNvSpPr txBox="1"/>
          <p:nvPr/>
        </p:nvSpPr>
        <p:spPr>
          <a:xfrm>
            <a:off x="849380" y="3655150"/>
            <a:ext cx="1471200" cy="184800"/>
          </a:xfrm>
          <a:prstGeom prst="rect">
            <a:avLst/>
          </a:prstGeom>
          <a:noFill/>
          <a:ln>
            <a:noFill/>
          </a:ln>
        </p:spPr>
        <p:txBody>
          <a:bodyPr anchorCtr="0" anchor="ctr" bIns="0" lIns="45700" spcFirstLastPara="1" rIns="45700" wrap="square" tIns="0">
            <a:noAutofit/>
          </a:bodyPr>
          <a:lstStyle/>
          <a:p>
            <a:pPr indent="0" lvl="0" marL="0" marR="0" rtl="0" algn="l">
              <a:spcBef>
                <a:spcPts val="0"/>
              </a:spcBef>
              <a:spcAft>
                <a:spcPts val="0"/>
              </a:spcAft>
              <a:buNone/>
            </a:pPr>
            <a:r>
              <a:t/>
            </a:r>
            <a:endParaRPr b="1" sz="1100">
              <a:solidFill>
                <a:srgbClr val="72CDF4"/>
              </a:solidFill>
              <a:latin typeface="Calibri"/>
              <a:ea typeface="Calibri"/>
              <a:cs typeface="Calibri"/>
              <a:sym typeface="Calibri"/>
            </a:endParaRPr>
          </a:p>
        </p:txBody>
      </p:sp>
      <p:sp>
        <p:nvSpPr>
          <p:cNvPr id="197" name="Google Shape;197;p20"/>
          <p:cNvSpPr/>
          <p:nvPr/>
        </p:nvSpPr>
        <p:spPr>
          <a:xfrm flipH="1">
            <a:off x="637352" y="2803482"/>
            <a:ext cx="1895238" cy="263034"/>
          </a:xfrm>
          <a:custGeom>
            <a:rect b="b" l="l" r="r" t="t"/>
            <a:pathLst>
              <a:path extrusionOk="0" h="21600" w="21600">
                <a:moveTo>
                  <a:pt x="21600" y="0"/>
                </a:moveTo>
                <a:lnTo>
                  <a:pt x="21600" y="21600"/>
                </a:lnTo>
                <a:lnTo>
                  <a:pt x="0" y="21600"/>
                </a:lnTo>
              </a:path>
            </a:pathLst>
          </a:custGeom>
          <a:noFill/>
          <a:ln cap="flat" cmpd="sng" w="9525">
            <a:solidFill>
              <a:srgbClr val="898989"/>
            </a:solidFill>
            <a:prstDash val="solid"/>
            <a:miter lim="800000"/>
            <a:headEnd len="sm" w="sm" type="none"/>
            <a:tailEnd len="med" w="med" type="diamond"/>
          </a:ln>
        </p:spPr>
        <p:txBody>
          <a:bodyPr anchorCtr="0" anchor="t" bIns="0" lIns="0" spcFirstLastPara="1" rIns="0" wrap="square" tIns="0">
            <a:noAutofit/>
          </a:bodyPr>
          <a:lstStyle/>
          <a:p>
            <a:pPr indent="0" lvl="0" marL="0" marR="0" rtl="0" algn="l">
              <a:spcBef>
                <a:spcPts val="0"/>
              </a:spcBef>
              <a:spcAft>
                <a:spcPts val="0"/>
              </a:spcAft>
              <a:buNone/>
            </a:pPr>
            <a:r>
              <a:t/>
            </a:r>
            <a:endParaRPr sz="3200">
              <a:solidFill>
                <a:srgbClr val="2B2B2B"/>
              </a:solidFill>
              <a:latin typeface="Calibri"/>
              <a:ea typeface="Calibri"/>
              <a:cs typeface="Calibri"/>
              <a:sym typeface="Calibri"/>
            </a:endParaRPr>
          </a:p>
        </p:txBody>
      </p:sp>
      <p:sp>
        <p:nvSpPr>
          <p:cNvPr id="198" name="Google Shape;198;p20"/>
          <p:cNvSpPr txBox="1"/>
          <p:nvPr/>
        </p:nvSpPr>
        <p:spPr>
          <a:xfrm>
            <a:off x="304339" y="2827290"/>
            <a:ext cx="248400" cy="215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400">
                <a:solidFill>
                  <a:srgbClr val="4E4E4E"/>
                </a:solidFill>
                <a:latin typeface="Calibri"/>
                <a:ea typeface="Calibri"/>
                <a:cs typeface="Calibri"/>
                <a:sym typeface="Calibri"/>
              </a:rPr>
              <a:t>02</a:t>
            </a:r>
            <a:endParaRPr b="1" sz="1200">
              <a:solidFill>
                <a:srgbClr val="4E4E4E"/>
              </a:solidFill>
              <a:latin typeface="Calibri"/>
              <a:ea typeface="Calibri"/>
              <a:cs typeface="Calibri"/>
              <a:sym typeface="Calibri"/>
            </a:endParaRPr>
          </a:p>
        </p:txBody>
      </p:sp>
      <p:sp>
        <p:nvSpPr>
          <p:cNvPr id="199" name="Google Shape;199;p20"/>
          <p:cNvSpPr txBox="1"/>
          <p:nvPr/>
        </p:nvSpPr>
        <p:spPr>
          <a:xfrm>
            <a:off x="637425" y="2790500"/>
            <a:ext cx="1895100" cy="184800"/>
          </a:xfrm>
          <a:prstGeom prst="rect">
            <a:avLst/>
          </a:prstGeom>
          <a:noFill/>
          <a:ln>
            <a:noFill/>
          </a:ln>
        </p:spPr>
        <p:txBody>
          <a:bodyPr anchorCtr="0" anchor="ctr" bIns="0" lIns="45700" spcFirstLastPara="1" rIns="45700" wrap="square" tIns="0">
            <a:noAutofit/>
          </a:bodyPr>
          <a:lstStyle/>
          <a:p>
            <a:pPr indent="0" lvl="0" marL="0" marR="0" rtl="0" algn="l">
              <a:spcBef>
                <a:spcPts val="0"/>
              </a:spcBef>
              <a:spcAft>
                <a:spcPts val="0"/>
              </a:spcAft>
              <a:buNone/>
            </a:pPr>
            <a:r>
              <a:rPr b="1" lang="en">
                <a:solidFill>
                  <a:srgbClr val="B45F06"/>
                </a:solidFill>
                <a:latin typeface="Calibri"/>
                <a:ea typeface="Calibri"/>
                <a:cs typeface="Calibri"/>
                <a:sym typeface="Calibri"/>
              </a:rPr>
              <a:t>Word2Vec </a:t>
            </a:r>
            <a:endParaRPr b="1">
              <a:solidFill>
                <a:srgbClr val="B45F06"/>
              </a:solidFill>
              <a:latin typeface="Calibri"/>
              <a:ea typeface="Calibri"/>
              <a:cs typeface="Calibri"/>
              <a:sym typeface="Calibri"/>
            </a:endParaRPr>
          </a:p>
        </p:txBody>
      </p:sp>
      <p:sp>
        <p:nvSpPr>
          <p:cNvPr id="200" name="Google Shape;200;p20"/>
          <p:cNvSpPr/>
          <p:nvPr/>
        </p:nvSpPr>
        <p:spPr>
          <a:xfrm>
            <a:off x="5656599" y="1510111"/>
            <a:ext cx="2040012" cy="263034"/>
          </a:xfrm>
          <a:custGeom>
            <a:rect b="b" l="l" r="r" t="t"/>
            <a:pathLst>
              <a:path extrusionOk="0" h="21600" w="21600">
                <a:moveTo>
                  <a:pt x="21600" y="0"/>
                </a:moveTo>
                <a:lnTo>
                  <a:pt x="21600" y="21600"/>
                </a:lnTo>
                <a:lnTo>
                  <a:pt x="0" y="21600"/>
                </a:lnTo>
              </a:path>
            </a:pathLst>
          </a:custGeom>
          <a:noFill/>
          <a:ln cap="flat" cmpd="sng" w="9525">
            <a:solidFill>
              <a:srgbClr val="898989"/>
            </a:solidFill>
            <a:prstDash val="solid"/>
            <a:miter lim="800000"/>
            <a:headEnd len="sm" w="sm" type="none"/>
            <a:tailEnd len="med" w="med" type="diamond"/>
          </a:ln>
        </p:spPr>
        <p:txBody>
          <a:bodyPr anchorCtr="0" anchor="t" bIns="0" lIns="0" spcFirstLastPara="1" rIns="0" wrap="square" tIns="0">
            <a:noAutofit/>
          </a:bodyPr>
          <a:lstStyle/>
          <a:p>
            <a:pPr indent="0" lvl="0" marL="0" marR="0" rtl="0" algn="l">
              <a:spcBef>
                <a:spcPts val="0"/>
              </a:spcBef>
              <a:spcAft>
                <a:spcPts val="0"/>
              </a:spcAft>
              <a:buNone/>
            </a:pPr>
            <a:r>
              <a:t/>
            </a:r>
            <a:endParaRPr sz="3200">
              <a:solidFill>
                <a:srgbClr val="2B2B2B"/>
              </a:solidFill>
              <a:latin typeface="Calibri"/>
              <a:ea typeface="Calibri"/>
              <a:cs typeface="Calibri"/>
              <a:sym typeface="Calibri"/>
            </a:endParaRPr>
          </a:p>
        </p:txBody>
      </p:sp>
      <p:sp>
        <p:nvSpPr>
          <p:cNvPr id="201" name="Google Shape;201;p20"/>
          <p:cNvSpPr txBox="1"/>
          <p:nvPr/>
        </p:nvSpPr>
        <p:spPr>
          <a:xfrm>
            <a:off x="6029250" y="1459238"/>
            <a:ext cx="2040000" cy="316200"/>
          </a:xfrm>
          <a:prstGeom prst="rect">
            <a:avLst/>
          </a:prstGeom>
          <a:noFill/>
          <a:ln>
            <a:noFill/>
          </a:ln>
        </p:spPr>
        <p:txBody>
          <a:bodyPr anchorCtr="0" anchor="ctr" bIns="0" lIns="45700" spcFirstLastPara="1" rIns="45700" wrap="square" tIns="0">
            <a:noAutofit/>
          </a:bodyPr>
          <a:lstStyle/>
          <a:p>
            <a:pPr indent="0" lvl="0" marL="0" marR="0" rtl="0" algn="l">
              <a:spcBef>
                <a:spcPts val="0"/>
              </a:spcBef>
              <a:spcAft>
                <a:spcPts val="0"/>
              </a:spcAft>
              <a:buNone/>
            </a:pPr>
            <a:r>
              <a:rPr b="1" lang="en">
                <a:solidFill>
                  <a:srgbClr val="B45F06"/>
                </a:solidFill>
                <a:latin typeface="Calibri"/>
                <a:ea typeface="Calibri"/>
                <a:cs typeface="Calibri"/>
                <a:sym typeface="Calibri"/>
              </a:rPr>
              <a:t>Topic Modeling</a:t>
            </a:r>
            <a:endParaRPr b="1">
              <a:solidFill>
                <a:srgbClr val="6DB33F"/>
              </a:solidFill>
              <a:latin typeface="Calibri"/>
              <a:ea typeface="Calibri"/>
              <a:cs typeface="Calibri"/>
              <a:sym typeface="Calibri"/>
            </a:endParaRPr>
          </a:p>
        </p:txBody>
      </p:sp>
      <p:sp>
        <p:nvSpPr>
          <p:cNvPr id="202" name="Google Shape;202;p20"/>
          <p:cNvSpPr/>
          <p:nvPr/>
        </p:nvSpPr>
        <p:spPr>
          <a:xfrm>
            <a:off x="6285943" y="2731982"/>
            <a:ext cx="2040012" cy="263034"/>
          </a:xfrm>
          <a:custGeom>
            <a:rect b="b" l="l" r="r" t="t"/>
            <a:pathLst>
              <a:path extrusionOk="0" h="21600" w="21600">
                <a:moveTo>
                  <a:pt x="21600" y="0"/>
                </a:moveTo>
                <a:lnTo>
                  <a:pt x="21600" y="21600"/>
                </a:lnTo>
                <a:lnTo>
                  <a:pt x="0" y="21600"/>
                </a:lnTo>
              </a:path>
            </a:pathLst>
          </a:custGeom>
          <a:noFill/>
          <a:ln cap="flat" cmpd="sng" w="9525">
            <a:solidFill>
              <a:srgbClr val="898989"/>
            </a:solidFill>
            <a:prstDash val="solid"/>
            <a:miter lim="800000"/>
            <a:headEnd len="sm" w="sm" type="none"/>
            <a:tailEnd len="med" w="med" type="diamond"/>
          </a:ln>
        </p:spPr>
        <p:txBody>
          <a:bodyPr anchorCtr="0" anchor="t" bIns="0" lIns="0" spcFirstLastPara="1" rIns="0" wrap="square" tIns="0">
            <a:noAutofit/>
          </a:bodyPr>
          <a:lstStyle/>
          <a:p>
            <a:pPr indent="0" lvl="0" marL="0" marR="0" rtl="0" algn="l">
              <a:spcBef>
                <a:spcPts val="0"/>
              </a:spcBef>
              <a:spcAft>
                <a:spcPts val="0"/>
              </a:spcAft>
              <a:buNone/>
            </a:pPr>
            <a:r>
              <a:t/>
            </a:r>
            <a:endParaRPr sz="3200">
              <a:solidFill>
                <a:srgbClr val="2B2B2B"/>
              </a:solidFill>
              <a:latin typeface="Calibri"/>
              <a:ea typeface="Calibri"/>
              <a:cs typeface="Calibri"/>
              <a:sym typeface="Calibri"/>
            </a:endParaRPr>
          </a:p>
        </p:txBody>
      </p:sp>
      <p:sp>
        <p:nvSpPr>
          <p:cNvPr id="203" name="Google Shape;203;p20"/>
          <p:cNvSpPr txBox="1"/>
          <p:nvPr/>
        </p:nvSpPr>
        <p:spPr>
          <a:xfrm>
            <a:off x="8332893" y="2755778"/>
            <a:ext cx="248400" cy="215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a:solidFill>
                  <a:srgbClr val="4E4E4E"/>
                </a:solidFill>
                <a:latin typeface="Calibri"/>
                <a:ea typeface="Calibri"/>
                <a:cs typeface="Calibri"/>
                <a:sym typeface="Calibri"/>
              </a:rPr>
              <a:t>04</a:t>
            </a:r>
            <a:endParaRPr b="1" sz="1200">
              <a:solidFill>
                <a:srgbClr val="4E4E4E"/>
              </a:solidFill>
              <a:latin typeface="Calibri"/>
              <a:ea typeface="Calibri"/>
              <a:cs typeface="Calibri"/>
              <a:sym typeface="Calibri"/>
            </a:endParaRPr>
          </a:p>
        </p:txBody>
      </p:sp>
      <p:sp>
        <p:nvSpPr>
          <p:cNvPr id="204" name="Google Shape;204;p20"/>
          <p:cNvSpPr txBox="1"/>
          <p:nvPr/>
        </p:nvSpPr>
        <p:spPr>
          <a:xfrm>
            <a:off x="6578625" y="2755775"/>
            <a:ext cx="1630200" cy="184800"/>
          </a:xfrm>
          <a:prstGeom prst="rect">
            <a:avLst/>
          </a:prstGeom>
          <a:noFill/>
          <a:ln>
            <a:noFill/>
          </a:ln>
        </p:spPr>
        <p:txBody>
          <a:bodyPr anchorCtr="0" anchor="ctr" bIns="0" lIns="45700" spcFirstLastPara="1" rIns="45700" wrap="square" tIns="0">
            <a:noAutofit/>
          </a:bodyPr>
          <a:lstStyle/>
          <a:p>
            <a:pPr indent="0" lvl="0" marL="0" marR="0" rtl="0" algn="l">
              <a:spcBef>
                <a:spcPts val="0"/>
              </a:spcBef>
              <a:spcAft>
                <a:spcPts val="0"/>
              </a:spcAft>
              <a:buNone/>
            </a:pPr>
            <a:r>
              <a:rPr b="1" lang="en">
                <a:solidFill>
                  <a:srgbClr val="38761D"/>
                </a:solidFill>
                <a:latin typeface="Calibri"/>
                <a:ea typeface="Calibri"/>
                <a:cs typeface="Calibri"/>
                <a:sym typeface="Calibri"/>
              </a:rPr>
              <a:t>SHAP and Captum</a:t>
            </a:r>
            <a:endParaRPr b="1">
              <a:solidFill>
                <a:srgbClr val="38761D"/>
              </a:solidFill>
              <a:latin typeface="Calibri"/>
              <a:ea typeface="Calibri"/>
              <a:cs typeface="Calibri"/>
              <a:sym typeface="Calibri"/>
            </a:endParaRPr>
          </a:p>
        </p:txBody>
      </p:sp>
      <p:sp>
        <p:nvSpPr>
          <p:cNvPr id="205" name="Google Shape;205;p20"/>
          <p:cNvSpPr/>
          <p:nvPr/>
        </p:nvSpPr>
        <p:spPr>
          <a:xfrm>
            <a:off x="2617193" y="2465675"/>
            <a:ext cx="731400" cy="731400"/>
          </a:xfrm>
          <a:prstGeom prst="ellipse">
            <a:avLst/>
          </a:prstGeom>
          <a:solidFill>
            <a:srgbClr val="A6D586"/>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6" name="Google Shape;206;p20"/>
          <p:cNvSpPr/>
          <p:nvPr/>
        </p:nvSpPr>
        <p:spPr>
          <a:xfrm>
            <a:off x="3311447" y="1276205"/>
            <a:ext cx="731400" cy="731400"/>
          </a:xfrm>
          <a:prstGeom prst="ellipse">
            <a:avLst/>
          </a:prstGeom>
          <a:solidFill>
            <a:srgbClr val="00728F"/>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7" name="Google Shape;207;p20"/>
          <p:cNvSpPr/>
          <p:nvPr/>
        </p:nvSpPr>
        <p:spPr>
          <a:xfrm>
            <a:off x="4770360" y="1260021"/>
            <a:ext cx="731400" cy="731400"/>
          </a:xfrm>
          <a:prstGeom prst="ellipse">
            <a:avLst/>
          </a:prstGeom>
          <a:solidFill>
            <a:srgbClr val="6DB33F"/>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8" name="Google Shape;208;p20"/>
          <p:cNvSpPr/>
          <p:nvPr/>
        </p:nvSpPr>
        <p:spPr>
          <a:xfrm>
            <a:off x="5426013" y="2497788"/>
            <a:ext cx="731400" cy="731400"/>
          </a:xfrm>
          <a:prstGeom prst="ellipse">
            <a:avLst/>
          </a:prstGeom>
          <a:solidFill>
            <a:srgbClr val="00728F"/>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50b4cf_Mobile chart_128px.png" id="209" name="Google Shape;209;p20"/>
          <p:cNvPicPr preferRelativeResize="0"/>
          <p:nvPr/>
        </p:nvPicPr>
        <p:blipFill rotWithShape="1">
          <a:blip r:embed="rId5">
            <a:alphaModFix/>
          </a:blip>
          <a:srcRect b="0" l="0" r="0" t="0"/>
          <a:stretch/>
        </p:blipFill>
        <p:spPr>
          <a:xfrm>
            <a:off x="5654577" y="2677174"/>
            <a:ext cx="316200" cy="316200"/>
          </a:xfrm>
          <a:prstGeom prst="rect">
            <a:avLst/>
          </a:prstGeom>
          <a:noFill/>
          <a:ln>
            <a:noFill/>
          </a:ln>
        </p:spPr>
      </p:pic>
      <p:pic>
        <p:nvPicPr>
          <p:cNvPr descr="50b4cf_Gear_128px.png" id="210" name="Google Shape;210;p20"/>
          <p:cNvPicPr preferRelativeResize="0"/>
          <p:nvPr/>
        </p:nvPicPr>
        <p:blipFill rotWithShape="1">
          <a:blip r:embed="rId6">
            <a:alphaModFix/>
          </a:blip>
          <a:srcRect b="0" l="0" r="0" t="0"/>
          <a:stretch/>
        </p:blipFill>
        <p:spPr>
          <a:xfrm>
            <a:off x="4997324" y="1480186"/>
            <a:ext cx="274320" cy="274320"/>
          </a:xfrm>
          <a:prstGeom prst="rect">
            <a:avLst/>
          </a:prstGeom>
          <a:noFill/>
          <a:ln>
            <a:noFill/>
          </a:ln>
        </p:spPr>
      </p:pic>
      <p:pic>
        <p:nvPicPr>
          <p:cNvPr descr="50b4cf_Pen_128px.png" id="211" name="Google Shape;211;p20"/>
          <p:cNvPicPr preferRelativeResize="0"/>
          <p:nvPr/>
        </p:nvPicPr>
        <p:blipFill rotWithShape="1">
          <a:blip r:embed="rId7">
            <a:alphaModFix/>
          </a:blip>
          <a:srcRect b="0" l="0" r="0" t="0"/>
          <a:stretch/>
        </p:blipFill>
        <p:spPr>
          <a:xfrm>
            <a:off x="2851214" y="2677169"/>
            <a:ext cx="274320" cy="274320"/>
          </a:xfrm>
          <a:prstGeom prst="rect">
            <a:avLst/>
          </a:prstGeom>
          <a:noFill/>
          <a:ln>
            <a:noFill/>
          </a:ln>
        </p:spPr>
      </p:pic>
      <p:pic>
        <p:nvPicPr>
          <p:cNvPr id="212" name="Google Shape;212;p20"/>
          <p:cNvPicPr preferRelativeResize="0"/>
          <p:nvPr/>
        </p:nvPicPr>
        <p:blipFill rotWithShape="1">
          <a:blip r:embed="rId8">
            <a:alphaModFix/>
          </a:blip>
          <a:srcRect b="0" l="0" r="0" t="0"/>
          <a:stretch/>
        </p:blipFill>
        <p:spPr>
          <a:xfrm>
            <a:off x="3539983" y="1488563"/>
            <a:ext cx="274320" cy="274320"/>
          </a:xfrm>
          <a:prstGeom prst="rect">
            <a:avLst/>
          </a:prstGeom>
          <a:noFill/>
          <a:ln>
            <a:noFill/>
          </a:ln>
        </p:spPr>
      </p:pic>
      <p:sp>
        <p:nvSpPr>
          <p:cNvPr id="213" name="Google Shape;213;p20"/>
          <p:cNvSpPr txBox="1"/>
          <p:nvPr/>
        </p:nvSpPr>
        <p:spPr>
          <a:xfrm>
            <a:off x="7765781" y="1509641"/>
            <a:ext cx="248400" cy="215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400">
                <a:solidFill>
                  <a:srgbClr val="4E4E4E"/>
                </a:solidFill>
                <a:latin typeface="Calibri"/>
                <a:ea typeface="Calibri"/>
                <a:cs typeface="Calibri"/>
                <a:sym typeface="Calibri"/>
              </a:rPr>
              <a:t>0</a:t>
            </a:r>
            <a:r>
              <a:rPr b="1" lang="en">
                <a:solidFill>
                  <a:srgbClr val="4E4E4E"/>
                </a:solidFill>
                <a:latin typeface="Calibri"/>
                <a:ea typeface="Calibri"/>
                <a:cs typeface="Calibri"/>
                <a:sym typeface="Calibri"/>
              </a:rPr>
              <a:t>3</a:t>
            </a:r>
            <a:endParaRPr b="1" sz="1200">
              <a:solidFill>
                <a:srgbClr val="4E4E4E"/>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Dataset</a:t>
            </a:r>
            <a:endParaRPr b="1" sz="3200">
              <a:solidFill>
                <a:srgbClr val="666666"/>
              </a:solidFill>
              <a:latin typeface="Corsiva"/>
              <a:ea typeface="Corsiva"/>
              <a:cs typeface="Corsiva"/>
              <a:sym typeface="Corsiva"/>
            </a:endParaRPr>
          </a:p>
        </p:txBody>
      </p:sp>
      <p:pic>
        <p:nvPicPr>
          <p:cNvPr id="219" name="Google Shape;219;p21"/>
          <p:cNvPicPr preferRelativeResize="0"/>
          <p:nvPr/>
        </p:nvPicPr>
        <p:blipFill>
          <a:blip r:embed="rId3">
            <a:alphaModFix/>
          </a:blip>
          <a:stretch>
            <a:fillRect/>
          </a:stretch>
        </p:blipFill>
        <p:spPr>
          <a:xfrm>
            <a:off x="276350" y="2945388"/>
            <a:ext cx="8591324" cy="1643500"/>
          </a:xfrm>
          <a:prstGeom prst="rect">
            <a:avLst/>
          </a:prstGeom>
          <a:noFill/>
          <a:ln>
            <a:noFill/>
          </a:ln>
        </p:spPr>
      </p:pic>
      <p:graphicFrame>
        <p:nvGraphicFramePr>
          <p:cNvPr id="220" name="Google Shape;220;p21"/>
          <p:cNvGraphicFramePr/>
          <p:nvPr/>
        </p:nvGraphicFramePr>
        <p:xfrm>
          <a:off x="1481625" y="1119525"/>
          <a:ext cx="3000000" cy="3000000"/>
        </p:xfrm>
        <a:graphic>
          <a:graphicData uri="http://schemas.openxmlformats.org/drawingml/2006/table">
            <a:tbl>
              <a:tblPr>
                <a:noFill/>
                <a:tableStyleId>{D8B6EC18-172F-42F6-A2ED-EE574ED1CBD4}</a:tableStyleId>
              </a:tblPr>
              <a:tblGrid>
                <a:gridCol w="2910125"/>
                <a:gridCol w="2910125"/>
              </a:tblGrid>
              <a:tr h="401950">
                <a:tc>
                  <a:txBody>
                    <a:bodyPr/>
                    <a:lstStyle/>
                    <a:p>
                      <a:pPr indent="0" lvl="0" marL="0" rtl="0" algn="l">
                        <a:spcBef>
                          <a:spcPts val="0"/>
                        </a:spcBef>
                        <a:spcAft>
                          <a:spcPts val="0"/>
                        </a:spcAft>
                        <a:buNone/>
                      </a:pPr>
                      <a:r>
                        <a:rPr b="1" lang="en">
                          <a:solidFill>
                            <a:srgbClr val="FFFFFF"/>
                          </a:solidFill>
                        </a:rPr>
                        <a:t>Label</a:t>
                      </a:r>
                      <a:endParaRPr b="1">
                        <a:solidFill>
                          <a:srgbClr val="FFFFFF"/>
                        </a:solidFill>
                      </a:endParaRPr>
                    </a:p>
                  </a:txBody>
                  <a:tcPr marT="91425" marB="91425" marR="91425" marL="91425">
                    <a:solidFill>
                      <a:srgbClr val="0099CC"/>
                    </a:solidFill>
                  </a:tcPr>
                </a:tc>
                <a:tc>
                  <a:txBody>
                    <a:bodyPr/>
                    <a:lstStyle/>
                    <a:p>
                      <a:pPr indent="0" lvl="0" marL="0" rtl="0" algn="l">
                        <a:spcBef>
                          <a:spcPts val="0"/>
                        </a:spcBef>
                        <a:spcAft>
                          <a:spcPts val="0"/>
                        </a:spcAft>
                        <a:buNone/>
                      </a:pPr>
                      <a:r>
                        <a:rPr b="1" lang="en">
                          <a:solidFill>
                            <a:srgbClr val="FFFFFF"/>
                          </a:solidFill>
                        </a:rPr>
                        <a:t>Count</a:t>
                      </a:r>
                      <a:endParaRPr b="1">
                        <a:solidFill>
                          <a:srgbClr val="FFFFFF"/>
                        </a:solidFill>
                      </a:endParaRPr>
                    </a:p>
                  </a:txBody>
                  <a:tcPr marT="91425" marB="91425" marR="91425" marL="91425">
                    <a:solidFill>
                      <a:srgbClr val="6AA84F"/>
                    </a:solidFill>
                  </a:tcPr>
                </a:tc>
              </a:tr>
              <a:tr h="401950">
                <a:tc>
                  <a:txBody>
                    <a:bodyPr/>
                    <a:lstStyle/>
                    <a:p>
                      <a:pPr indent="0" lvl="0" marL="0" rtl="0" algn="l">
                        <a:spcBef>
                          <a:spcPts val="0"/>
                        </a:spcBef>
                        <a:spcAft>
                          <a:spcPts val="0"/>
                        </a:spcAft>
                        <a:buNone/>
                      </a:pPr>
                      <a:r>
                        <a:rPr lang="en" sz="1600">
                          <a:solidFill>
                            <a:srgbClr val="666666"/>
                          </a:solidFill>
                          <a:latin typeface="Calibri"/>
                          <a:ea typeface="Calibri"/>
                          <a:cs typeface="Calibri"/>
                          <a:sym typeface="Calibri"/>
                        </a:rPr>
                        <a:t>Responder</a:t>
                      </a:r>
                      <a:endParaRPr sz="1600">
                        <a:solidFill>
                          <a:srgbClr val="666666"/>
                        </a:solidFill>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None/>
                      </a:pPr>
                      <a:r>
                        <a:rPr lang="en">
                          <a:solidFill>
                            <a:srgbClr val="666666"/>
                          </a:solidFill>
                        </a:rPr>
                        <a:t>106</a:t>
                      </a:r>
                      <a:endParaRPr>
                        <a:solidFill>
                          <a:srgbClr val="666666"/>
                        </a:solidFill>
                      </a:endParaRPr>
                    </a:p>
                  </a:txBody>
                  <a:tcPr marT="91425" marB="91425" marR="91425" marL="91425">
                    <a:solidFill>
                      <a:srgbClr val="FFFFFF"/>
                    </a:solidFill>
                  </a:tcPr>
                </a:tc>
              </a:tr>
              <a:tr h="401950">
                <a:tc>
                  <a:txBody>
                    <a:bodyPr/>
                    <a:lstStyle/>
                    <a:p>
                      <a:pPr indent="0" lvl="0" marL="0" rtl="0" algn="l">
                        <a:spcBef>
                          <a:spcPts val="0"/>
                        </a:spcBef>
                        <a:spcAft>
                          <a:spcPts val="0"/>
                        </a:spcAft>
                        <a:buNone/>
                      </a:pPr>
                      <a:r>
                        <a:rPr lang="en" sz="1600">
                          <a:solidFill>
                            <a:srgbClr val="666666"/>
                          </a:solidFill>
                          <a:latin typeface="Calibri"/>
                          <a:ea typeface="Calibri"/>
                          <a:cs typeface="Calibri"/>
                          <a:sym typeface="Calibri"/>
                        </a:rPr>
                        <a:t>Non Responder</a:t>
                      </a:r>
                      <a:endParaRPr sz="1600">
                        <a:solidFill>
                          <a:srgbClr val="666666"/>
                        </a:solidFill>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None/>
                      </a:pPr>
                      <a:r>
                        <a:rPr lang="en">
                          <a:solidFill>
                            <a:srgbClr val="666666"/>
                          </a:solidFill>
                        </a:rPr>
                        <a:t>338</a:t>
                      </a:r>
                      <a:endParaRPr>
                        <a:solidFill>
                          <a:srgbClr val="666666"/>
                        </a:solidFill>
                      </a:endParaRPr>
                    </a:p>
                  </a:txBody>
                  <a:tcPr marT="91425" marB="91425" marR="91425" marL="91425">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304362" y="247696"/>
            <a:ext cx="8465100" cy="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3200">
                <a:solidFill>
                  <a:srgbClr val="666666"/>
                </a:solidFill>
                <a:latin typeface="Corsiva"/>
                <a:ea typeface="Corsiva"/>
                <a:cs typeface="Corsiva"/>
                <a:sym typeface="Corsiva"/>
              </a:rPr>
              <a:t>UMAP of the Protein dataset</a:t>
            </a:r>
            <a:endParaRPr b="1" sz="2400">
              <a:solidFill>
                <a:srgbClr val="666666"/>
              </a:solidFill>
              <a:latin typeface="Corsiva"/>
              <a:ea typeface="Corsiva"/>
              <a:cs typeface="Corsiva"/>
              <a:sym typeface="Corsiva"/>
            </a:endParaRPr>
          </a:p>
        </p:txBody>
      </p:sp>
      <p:pic>
        <p:nvPicPr>
          <p:cNvPr id="226" name="Google Shape;226;p22"/>
          <p:cNvPicPr preferRelativeResize="0"/>
          <p:nvPr/>
        </p:nvPicPr>
        <p:blipFill rotWithShape="1">
          <a:blip r:embed="rId3">
            <a:alphaModFix/>
          </a:blip>
          <a:srcRect b="5426" l="9974" r="19934" t="12478"/>
          <a:stretch/>
        </p:blipFill>
        <p:spPr>
          <a:xfrm>
            <a:off x="1977875" y="1201000"/>
            <a:ext cx="5118026" cy="332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